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7" r:id="rId2"/>
    <p:sldId id="258" r:id="rId3"/>
    <p:sldId id="262" r:id="rId4"/>
    <p:sldId id="529" r:id="rId5"/>
    <p:sldId id="528" r:id="rId6"/>
    <p:sldId id="264" r:id="rId7"/>
    <p:sldId id="263" r:id="rId8"/>
    <p:sldId id="260" r:id="rId9"/>
    <p:sldId id="259" r:id="rId10"/>
    <p:sldId id="265" r:id="rId11"/>
    <p:sldId id="268" r:id="rId12"/>
    <p:sldId id="270" r:id="rId13"/>
    <p:sldId id="269" r:id="rId14"/>
    <p:sldId id="271" r:id="rId15"/>
    <p:sldId id="272" r:id="rId16"/>
    <p:sldId id="523" r:id="rId17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3020" autoAdjust="0"/>
  </p:normalViewPr>
  <p:slideViewPr>
    <p:cSldViewPr snapToGrid="0">
      <p:cViewPr varScale="1">
        <p:scale>
          <a:sx n="55" d="100"/>
          <a:sy n="55" d="100"/>
        </p:scale>
        <p:origin x="1028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lie Alejandra" userId="882c4877-faa2-483c-9e7e-bba71d60c12e" providerId="ADAL" clId="{45582923-3223-423B-A941-7DECD2CC8ED1}"/>
    <pc:docChg chg="modSld">
      <pc:chgData name="Julie Alejandra" userId="882c4877-faa2-483c-9e7e-bba71d60c12e" providerId="ADAL" clId="{45582923-3223-423B-A941-7DECD2CC8ED1}" dt="2022-03-15T15:10:59.826" v="20" actId="1076"/>
      <pc:docMkLst>
        <pc:docMk/>
      </pc:docMkLst>
      <pc:sldChg chg="modSp mod">
        <pc:chgData name="Julie Alejandra" userId="882c4877-faa2-483c-9e7e-bba71d60c12e" providerId="ADAL" clId="{45582923-3223-423B-A941-7DECD2CC8ED1}" dt="2022-03-15T15:10:59.826" v="20" actId="1076"/>
        <pc:sldMkLst>
          <pc:docMk/>
          <pc:sldMk cId="1780541121" sldId="269"/>
        </pc:sldMkLst>
        <pc:picChg chg="mod">
          <ac:chgData name="Julie Alejandra" userId="882c4877-faa2-483c-9e7e-bba71d60c12e" providerId="ADAL" clId="{45582923-3223-423B-A941-7DECD2CC8ED1}" dt="2022-03-15T15:10:59.826" v="20" actId="1076"/>
          <ac:picMkLst>
            <pc:docMk/>
            <pc:sldMk cId="1780541121" sldId="269"/>
            <ac:picMk id="8" creationId="{959D0355-346F-44D7-A7B9-2DA46A909D50}"/>
          </ac:picMkLst>
        </pc:picChg>
      </pc:sldChg>
      <pc:sldChg chg="modSp mod">
        <pc:chgData name="Julie Alejandra" userId="882c4877-faa2-483c-9e7e-bba71d60c12e" providerId="ADAL" clId="{45582923-3223-423B-A941-7DECD2CC8ED1}" dt="2022-03-15T15:10:28.186" v="18" actId="20577"/>
        <pc:sldMkLst>
          <pc:docMk/>
          <pc:sldMk cId="2423552593" sldId="270"/>
        </pc:sldMkLst>
        <pc:graphicFrameChg chg="modGraphic">
          <ac:chgData name="Julie Alejandra" userId="882c4877-faa2-483c-9e7e-bba71d60c12e" providerId="ADAL" clId="{45582923-3223-423B-A941-7DECD2CC8ED1}" dt="2022-03-15T15:10:28.186" v="18" actId="20577"/>
          <ac:graphicFrameMkLst>
            <pc:docMk/>
            <pc:sldMk cId="2423552593" sldId="270"/>
            <ac:graphicFrameMk id="8" creationId="{40B15B64-CBC4-4BA8-A4CE-465BB24017ED}"/>
          </ac:graphicFrameMkLst>
        </pc:graphicFrameChg>
      </pc:sldChg>
      <pc:sldChg chg="modSp mod">
        <pc:chgData name="Julie Alejandra" userId="882c4877-faa2-483c-9e7e-bba71d60c12e" providerId="ADAL" clId="{45582923-3223-423B-A941-7DECD2CC8ED1}" dt="2022-03-15T15:05:54.692" v="1" actId="1038"/>
        <pc:sldMkLst>
          <pc:docMk/>
          <pc:sldMk cId="4022492502" sldId="529"/>
        </pc:sldMkLst>
        <pc:picChg chg="mod">
          <ac:chgData name="Julie Alejandra" userId="882c4877-faa2-483c-9e7e-bba71d60c12e" providerId="ADAL" clId="{45582923-3223-423B-A941-7DECD2CC8ED1}" dt="2022-03-15T15:05:54.692" v="1" actId="1038"/>
          <ac:picMkLst>
            <pc:docMk/>
            <pc:sldMk cId="4022492502" sldId="529"/>
            <ac:picMk id="14" creationId="{0BDE74CC-FE47-4E91-858D-5D9B8825EE5B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DBCAA5-8A12-4DA2-9704-1EE0D48C214C}" type="datetimeFigureOut">
              <a:rPr lang="es-CO" smtClean="0"/>
              <a:t>15/03/2022</a:t>
            </a:fld>
            <a:endParaRPr lang="es-CO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63CAEF-F2C7-45C8-84B4-4C9BA38919C9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2648051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013310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63CAEF-F2C7-45C8-84B4-4C9BA38919C9}" type="slidenum">
              <a:rPr lang="es-CO" smtClean="0"/>
              <a:t>9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8173473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9CE892F-2C6F-4A53-94C5-3800D1B53F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41BCF98-39F1-4C8E-B1D9-E63F1D5351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29730A4-A7C4-441D-9C15-E558E32961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8BFDC-16BA-42B0-96CC-F0C68EBA1C13}" type="datetimeFigureOut">
              <a:rPr lang="es-CO" smtClean="0"/>
              <a:t>15/03/2022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5E4F086-A4E3-44CD-973C-BACF2FCD80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74963FF-30D1-44F8-9C5A-472E89880E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3704-0E22-4117-B389-177B01917DC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739016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28FDA4-F58F-4E9B-97F8-5745AC512E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4C11F8A-0150-4FBB-8473-618503B772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D0F6F45-3B49-427B-846F-0F69157D3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8BFDC-16BA-42B0-96CC-F0C68EBA1C13}" type="datetimeFigureOut">
              <a:rPr lang="es-CO" smtClean="0"/>
              <a:t>15/03/2022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42544EB-2AF7-4237-8B3D-15876550D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CF239C1-D845-44A3-92FD-134BA60BB8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3704-0E22-4117-B389-177B01917DC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1325085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40B32B6-274F-421D-95BE-C38355728CC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665F11F-FA5E-463E-9EA3-8271B194DA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833DB1C-3BDE-4216-ABB3-AFE58D9B55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8BFDC-16BA-42B0-96CC-F0C68EBA1C13}" type="datetimeFigureOut">
              <a:rPr lang="es-CO" smtClean="0"/>
              <a:t>15/03/2022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A401A7F-2EF0-4F72-947F-1E25D81320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9AA0B7B-402F-4642-B6E0-E19E41F7B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3704-0E22-4117-B389-177B01917DC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509721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C7FDA39-006B-45D3-A584-48A50A4775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FF12A7B-93AC-4DF5-9801-9F4FF9365C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17B1783-A079-48C0-BD10-9007192425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8BFDC-16BA-42B0-96CC-F0C68EBA1C13}" type="datetimeFigureOut">
              <a:rPr lang="es-CO" smtClean="0"/>
              <a:t>15/03/2022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AA1FEA7-B300-46B8-A603-DB91F910C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BB71B09-2953-4EF2-BA65-FFF49D71F7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3704-0E22-4117-B389-177B01917DC7}" type="slidenum">
              <a:rPr lang="es-CO" smtClean="0"/>
              <a:t>‹Nº›</a:t>
            </a:fld>
            <a:endParaRPr lang="es-CO" dirty="0"/>
          </a:p>
        </p:txBody>
      </p:sp>
      <p:sp>
        <p:nvSpPr>
          <p:cNvPr id="7" name="Rectángulo redondeado 6">
            <a:extLst>
              <a:ext uri="{FF2B5EF4-FFF2-40B4-BE49-F238E27FC236}">
                <a16:creationId xmlns:a16="http://schemas.microsoft.com/office/drawing/2014/main" id="{EF6E2089-4CBC-3D4A-81B2-9FD626C94E78}"/>
              </a:ext>
            </a:extLst>
          </p:cNvPr>
          <p:cNvSpPr/>
          <p:nvPr userDrawn="1"/>
        </p:nvSpPr>
        <p:spPr>
          <a:xfrm>
            <a:off x="11084753" y="342900"/>
            <a:ext cx="933320" cy="1519678"/>
          </a:xfrm>
          <a:prstGeom prst="roundRect">
            <a:avLst/>
          </a:prstGeom>
          <a:solidFill>
            <a:srgbClr val="8FBE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8A7A6D65-EF46-2144-8E47-E81D90C65E23}"/>
              </a:ext>
            </a:extLst>
          </p:cNvPr>
          <p:cNvSpPr/>
          <p:nvPr userDrawn="1"/>
        </p:nvSpPr>
        <p:spPr>
          <a:xfrm>
            <a:off x="332014" y="342900"/>
            <a:ext cx="11153903" cy="6172200"/>
          </a:xfrm>
          <a:prstGeom prst="rect">
            <a:avLst/>
          </a:prstGeom>
          <a:solidFill>
            <a:srgbClr val="8FBD1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0735750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45EA554-0EE6-427C-AC4D-2C08C04216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60A4EEC-9534-42DE-84DC-AE33C6A897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C551A69-C46D-4168-9968-2B4A4AEA1B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8BFDC-16BA-42B0-96CC-F0C68EBA1C13}" type="datetimeFigureOut">
              <a:rPr lang="es-CO" smtClean="0"/>
              <a:t>15/03/2022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4A5D15D-1859-4882-839F-8FA3F53170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10005DA-9549-494C-9D72-36BEA7067E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3704-0E22-4117-B389-177B01917DC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221703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FDFC0E1-017B-41F9-9233-2D95117213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8BC431A-A47D-4820-924B-5CAB9AE8F4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31C46D1-7B13-45A6-9302-317188703D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D0305D7-341A-4AC5-99EA-2D4AC490FA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8BFDC-16BA-42B0-96CC-F0C68EBA1C13}" type="datetimeFigureOut">
              <a:rPr lang="es-CO" smtClean="0"/>
              <a:t>15/03/2022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5AF4ED7-6D8C-43B1-B635-34BE38D60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19CDB02-4B28-49FB-81DB-36713E7D5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3704-0E22-4117-B389-177B01917DC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7564404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348049-7609-4D5D-A577-8201F680EA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484B4E8-94C9-4B31-84B9-0C0344BE0E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98B86B9-8496-43F7-B129-458584F381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E616F696-B08C-449D-8A59-7964DBC030F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029B9775-91F2-4271-98FE-80950F63AF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5280EE90-5BE6-4223-99FD-F95CF2EDA7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8BFDC-16BA-42B0-96CC-F0C68EBA1C13}" type="datetimeFigureOut">
              <a:rPr lang="es-CO" smtClean="0"/>
              <a:t>15/03/2022</a:t>
            </a:fld>
            <a:endParaRPr lang="es-CO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4C4C1D7F-BEC3-40EA-83DD-630682A0D3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32FD7D4-21A4-4FB6-AF7E-E6A6387E6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3704-0E22-4117-B389-177B01917DC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964235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3AA9DDD-B780-4FAA-905B-4C2A8C779B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78F6E77C-19CA-422A-B6C1-DEA1EC2C49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8BFDC-16BA-42B0-96CC-F0C68EBA1C13}" type="datetimeFigureOut">
              <a:rPr lang="es-CO" smtClean="0"/>
              <a:t>15/03/2022</a:t>
            </a:fld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9454E7CA-43E4-47E7-A5D0-6A8AC09F6E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497EDFB-F294-443B-84CF-FE650D9CF1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3704-0E22-4117-B389-177B01917DC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107729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B2BC5E1B-D12B-4311-B8E2-AB80431764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8BFDC-16BA-42B0-96CC-F0C68EBA1C13}" type="datetimeFigureOut">
              <a:rPr lang="es-CO" smtClean="0"/>
              <a:t>15/03/2022</a:t>
            </a:fld>
            <a:endParaRPr lang="es-CO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AC98689A-6033-4ABB-A1DD-164D5F8E97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D4E3A72-5765-4D06-B796-E046067F47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3704-0E22-4117-B389-177B01917DC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43425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42A5A87-06C1-4959-943D-18FB798878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297B0D1-2FB6-4E25-AFC7-4E9CA8EFBF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F3720C4-3D22-4450-BB1A-AE230F5C78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AF9FAB2-FD0D-4D64-9A43-22095FEE74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8BFDC-16BA-42B0-96CC-F0C68EBA1C13}" type="datetimeFigureOut">
              <a:rPr lang="es-CO" smtClean="0"/>
              <a:t>15/03/2022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AB16A4B-9663-4712-A5CB-969D1C3D9F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140BC22-9F8F-4247-883F-319205DC17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3704-0E22-4117-B389-177B01917DC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6883901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9C2A43C-7477-4CD4-9805-4739B7F3C0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7B42082A-A6A4-4775-95C4-E5FAAC1E6A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dirty="0"/>
              <a:t>Haga clic en el icono para agregar una imagen</a:t>
            </a:r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8529175-C327-4803-B73A-7C8CE7F684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BB26A27-F77D-46C5-9357-CCAF7300FA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8BFDC-16BA-42B0-96CC-F0C68EBA1C13}" type="datetimeFigureOut">
              <a:rPr lang="es-CO" smtClean="0"/>
              <a:t>15/03/2022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B802AE1-9F61-4412-B304-6CFF82E9D6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8655AEA-C740-4C5F-9705-B16F9D877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3704-0E22-4117-B389-177B01917DC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8881884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6E6CAEAC-33B6-4234-965B-EBB7449E4D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62B25AB-C67D-4955-8854-6EDDEDF303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ADF3C95-AA07-44BB-8F53-CB2F5F6822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A8BFDC-16BA-42B0-96CC-F0C68EBA1C13}" type="datetimeFigureOut">
              <a:rPr lang="es-CO" smtClean="0"/>
              <a:t>15/03/2022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F44662B-5A6C-4680-95C1-DC33562784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A2E8336-5BD9-4F74-B57D-F36DEDC27C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DE3704-0E22-4117-B389-177B01917DC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871130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8.png"/><Relationship Id="rId2" Type="http://schemas.openxmlformats.org/officeDocument/2006/relationships/image" Target="../media/image14.t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emf"/><Relationship Id="rId3" Type="http://schemas.openxmlformats.org/officeDocument/2006/relationships/image" Target="../media/image28.png"/><Relationship Id="rId7" Type="http://schemas.openxmlformats.org/officeDocument/2006/relationships/image" Target="../media/image32.em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emf"/><Relationship Id="rId5" Type="http://schemas.openxmlformats.org/officeDocument/2006/relationships/image" Target="../media/image30.emf"/><Relationship Id="rId4" Type="http://schemas.openxmlformats.org/officeDocument/2006/relationships/image" Target="../media/image29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10.png"/><Relationship Id="rId7" Type="http://schemas.openxmlformats.org/officeDocument/2006/relationships/image" Target="../media/image37.emf"/><Relationship Id="rId12" Type="http://schemas.openxmlformats.org/officeDocument/2006/relationships/image" Target="../media/image4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sv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jpg"/><Relationship Id="rId9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14175C1F-E12B-0443-8742-C391D5C965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8034" y="-14220"/>
            <a:ext cx="10287000" cy="6858000"/>
          </a:xfrm>
          <a:prstGeom prst="rect">
            <a:avLst/>
          </a:prstGeom>
        </p:spPr>
      </p:pic>
      <p:pic>
        <p:nvPicPr>
          <p:cNvPr id="89" name="Google Shape;89;p13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942"/>
          <a:stretch/>
        </p:blipFill>
        <p:spPr>
          <a:xfrm>
            <a:off x="-1" y="-7110"/>
            <a:ext cx="9183758" cy="6876540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3"/>
          <p:cNvPicPr preferRelativeResize="0"/>
          <p:nvPr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78429" y="6131464"/>
            <a:ext cx="2880926" cy="596054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13"/>
          <p:cNvSpPr txBox="1"/>
          <p:nvPr/>
        </p:nvSpPr>
        <p:spPr>
          <a:xfrm>
            <a:off x="247320" y="1132877"/>
            <a:ext cx="5117393" cy="2565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4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aleway"/>
                <a:ea typeface="Raleway"/>
                <a:cs typeface="Raleway"/>
                <a:sym typeface="Raleway"/>
              </a:rPr>
              <a:t>Proyecto de Decreto sobre cambio climático</a:t>
            </a:r>
            <a:endParaRPr lang="es-CO" sz="3200" b="1" dirty="0">
              <a:solidFill>
                <a:prstClr val="white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aleway"/>
              <a:ea typeface="Raleway"/>
              <a:cs typeface="Raleway"/>
              <a:sym typeface="Raleway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E0D49B4A-60A8-4921-A810-FDE7B9A3E07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947834" y="259284"/>
            <a:ext cx="5897205" cy="5512495"/>
          </a:xfrm>
          <a:prstGeom prst="rect">
            <a:avLst/>
          </a:prstGeom>
        </p:spPr>
      </p:pic>
      <p:pic>
        <p:nvPicPr>
          <p:cNvPr id="8" name="Gráfico 7">
            <a:extLst>
              <a:ext uri="{FF2B5EF4-FFF2-40B4-BE49-F238E27FC236}">
                <a16:creationId xmlns:a16="http://schemas.microsoft.com/office/drawing/2014/main" id="{45FBAC72-6873-44B1-ADD3-EDEC8848CFF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47320" y="5947371"/>
            <a:ext cx="1785180" cy="858878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17BBF99F-BBE7-42A2-9686-A5842F21F627}"/>
              </a:ext>
            </a:extLst>
          </p:cNvPr>
          <p:cNvSpPr txBox="1"/>
          <p:nvPr/>
        </p:nvSpPr>
        <p:spPr>
          <a:xfrm>
            <a:off x="247320" y="3953290"/>
            <a:ext cx="611903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aleway"/>
                <a:ea typeface="Raleway"/>
                <a:cs typeface="Raleway"/>
                <a:sym typeface="Raleway"/>
              </a:rPr>
              <a:t>Comisión Intersectorial de Gestión de Riesgos y Cambio Climático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aleway"/>
              <a:ea typeface="Raleway"/>
              <a:cs typeface="Raleway"/>
              <a:sym typeface="Raleway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aleway"/>
                <a:ea typeface="Raleway"/>
                <a:cs typeface="Raleway"/>
                <a:sym typeface="Raleway"/>
              </a:rPr>
              <a:t>15 de marzo de 2022.</a:t>
            </a:r>
            <a:endParaRPr lang="es-CO" sz="2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F2743122-5773-45B1-BCE7-102144F369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429795"/>
              </p:ext>
            </p:extLst>
          </p:nvPr>
        </p:nvGraphicFramePr>
        <p:xfrm>
          <a:off x="145868" y="1028703"/>
          <a:ext cx="11811001" cy="52493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02026">
                  <a:extLst>
                    <a:ext uri="{9D8B030D-6E8A-4147-A177-3AD203B41FA5}">
                      <a16:colId xmlns:a16="http://schemas.microsoft.com/office/drawing/2014/main" val="676315078"/>
                    </a:ext>
                  </a:extLst>
                </a:gridCol>
                <a:gridCol w="2064598">
                  <a:extLst>
                    <a:ext uri="{9D8B030D-6E8A-4147-A177-3AD203B41FA5}">
                      <a16:colId xmlns:a16="http://schemas.microsoft.com/office/drawing/2014/main" val="1432060388"/>
                    </a:ext>
                  </a:extLst>
                </a:gridCol>
                <a:gridCol w="3715252">
                  <a:extLst>
                    <a:ext uri="{9D8B030D-6E8A-4147-A177-3AD203B41FA5}">
                      <a16:colId xmlns:a16="http://schemas.microsoft.com/office/drawing/2014/main" val="2248730479"/>
                    </a:ext>
                  </a:extLst>
                </a:gridCol>
                <a:gridCol w="1523493">
                  <a:extLst>
                    <a:ext uri="{9D8B030D-6E8A-4147-A177-3AD203B41FA5}">
                      <a16:colId xmlns:a16="http://schemas.microsoft.com/office/drawing/2014/main" val="1101772981"/>
                    </a:ext>
                  </a:extLst>
                </a:gridCol>
                <a:gridCol w="1319314">
                  <a:extLst>
                    <a:ext uri="{9D8B030D-6E8A-4147-A177-3AD203B41FA5}">
                      <a16:colId xmlns:a16="http://schemas.microsoft.com/office/drawing/2014/main" val="1974469208"/>
                    </a:ext>
                  </a:extLst>
                </a:gridCol>
                <a:gridCol w="1586318">
                  <a:extLst>
                    <a:ext uri="{9D8B030D-6E8A-4147-A177-3AD203B41FA5}">
                      <a16:colId xmlns:a16="http://schemas.microsoft.com/office/drawing/2014/main" val="3779804397"/>
                    </a:ext>
                  </a:extLst>
                </a:gridCol>
              </a:tblGrid>
              <a:tr h="58589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900" b="1" i="0" u="none" strike="noStrike" dirty="0">
                          <a:solidFill>
                            <a:schemeClr val="bg1"/>
                          </a:solidFill>
                          <a:effectLst/>
                          <a:latin typeface="Raleway" pitchFamily="2" charset="0"/>
                        </a:rPr>
                        <a:t>SECTOR </a:t>
                      </a: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900" b="1" i="0" u="none" strike="noStrike" dirty="0">
                          <a:solidFill>
                            <a:schemeClr val="bg1"/>
                          </a:solidFill>
                          <a:effectLst/>
                          <a:latin typeface="Raleway" pitchFamily="2" charset="0"/>
                        </a:rPr>
                        <a:t>ENTIDAD </a:t>
                      </a: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900" b="1" i="0" u="none" strike="noStrike" dirty="0">
                          <a:solidFill>
                            <a:schemeClr val="bg1"/>
                          </a:solidFill>
                          <a:effectLst/>
                          <a:latin typeface="Raleway" pitchFamily="2" charset="0"/>
                        </a:rPr>
                        <a:t>RESULTADOS</a:t>
                      </a:r>
                    </a:p>
                  </a:txBody>
                  <a:tcPr marL="0" marR="0" marT="0" marB="0"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s-ES" sz="1900" dirty="0">
                          <a:effectLst/>
                          <a:latin typeface="Raleway" pitchFamily="2" charset="0"/>
                        </a:rPr>
                        <a:t>METAS Y AÑO DE CUMPLIMIENTO</a:t>
                      </a:r>
                      <a:endParaRPr lang="es-CO" sz="1900" dirty="0">
                        <a:effectLst/>
                        <a:latin typeface="Raleway" pitchFamily="2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089496"/>
                  </a:ext>
                </a:extLst>
              </a:tr>
              <a:tr h="292947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900" dirty="0">
                          <a:effectLst/>
                          <a:latin typeface="Raleway" pitchFamily="2" charset="0"/>
                        </a:rPr>
                        <a:t>2024</a:t>
                      </a:r>
                      <a:endParaRPr lang="es-CO" sz="1900" dirty="0">
                        <a:effectLst/>
                        <a:latin typeface="Raleway" pitchFamily="2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900" dirty="0">
                          <a:effectLst/>
                          <a:latin typeface="Raleway" pitchFamily="2" charset="0"/>
                        </a:rPr>
                        <a:t>2030</a:t>
                      </a:r>
                      <a:endParaRPr lang="es-CO" sz="1900" dirty="0">
                        <a:effectLst/>
                        <a:latin typeface="Raleway" pitchFamily="2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900" dirty="0">
                          <a:effectLst/>
                          <a:latin typeface="Raleway" pitchFamily="2" charset="0"/>
                        </a:rPr>
                        <a:t>2050</a:t>
                      </a:r>
                      <a:endParaRPr lang="es-CO" sz="1900" dirty="0">
                        <a:effectLst/>
                        <a:latin typeface="Raleway" pitchFamily="2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46371683"/>
                  </a:ext>
                </a:extLst>
              </a:tr>
              <a:tr h="117178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900" b="1" i="0" u="none" strike="noStrike" dirty="0">
                          <a:solidFill>
                            <a:schemeClr val="bg1"/>
                          </a:solidFill>
                          <a:effectLst/>
                          <a:latin typeface="Raleway" pitchFamily="2" charset="0"/>
                        </a:rPr>
                        <a:t>Ambiente, planeación, Cultura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900" b="1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SDA</a:t>
                      </a:r>
                      <a:br>
                        <a:rPr lang="es-CO" sz="1900" b="1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</a:br>
                      <a:r>
                        <a:rPr lang="es-CO" sz="1900" b="1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JBB</a:t>
                      </a:r>
                      <a:br>
                        <a:rPr lang="es-CO" sz="1900" b="1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</a:br>
                      <a:r>
                        <a:rPr lang="es-CO" sz="1900" b="1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DADEP</a:t>
                      </a:r>
                      <a:br>
                        <a:rPr lang="es-CO" sz="1900" b="1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</a:br>
                      <a:r>
                        <a:rPr lang="es-CO" sz="1900" b="1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IDRD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9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Aumentar las áreas verdes y superficies permeables del Distrito Capital que aportan a la resiliencia climática urbana.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9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22%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9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25%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9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36%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34731804"/>
                  </a:ext>
                </a:extLst>
              </a:tr>
              <a:tr h="117178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900" b="1" i="0" u="none" strike="noStrike" dirty="0">
                          <a:solidFill>
                            <a:schemeClr val="bg1"/>
                          </a:solidFill>
                          <a:effectLst/>
                          <a:latin typeface="Raleway" pitchFamily="2" charset="0"/>
                        </a:rPr>
                        <a:t>Hábitat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900" b="1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EAAB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900" b="1" i="0" u="none" strike="noStrike" dirty="0">
                          <a:solidFill>
                            <a:srgbClr val="C00000"/>
                          </a:solidFill>
                          <a:effectLst/>
                          <a:latin typeface="Raleway" pitchFamily="2" charset="0"/>
                        </a:rPr>
                        <a:t>Aumentar la capacidad de adaptación del Distrito Capital ante los efectos de la escasez hídrica.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900" b="1" i="0" u="none" strike="noStrike" dirty="0">
                          <a:solidFill>
                            <a:srgbClr val="C00000"/>
                          </a:solidFill>
                          <a:effectLst/>
                          <a:latin typeface="Raleway" pitchFamily="2" charset="0"/>
                        </a:rPr>
                        <a:t>4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900" b="1" i="0" u="none" strike="noStrike" dirty="0">
                          <a:solidFill>
                            <a:srgbClr val="C00000"/>
                          </a:solidFill>
                          <a:effectLst/>
                          <a:latin typeface="Raleway" pitchFamily="2" charset="0"/>
                        </a:rPr>
                        <a:t>3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900" b="1" i="0" u="none" strike="noStrike" dirty="0">
                          <a:solidFill>
                            <a:srgbClr val="C00000"/>
                          </a:solidFill>
                          <a:effectLst/>
                          <a:latin typeface="Raleway" pitchFamily="2" charset="0"/>
                        </a:rPr>
                        <a:t>2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4094788"/>
                  </a:ext>
                </a:extLst>
              </a:tr>
              <a:tr h="1171787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900" b="1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IDIGER</a:t>
                      </a:r>
                      <a:br>
                        <a:rPr lang="es-CO" sz="1900" b="1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</a:br>
                      <a:r>
                        <a:rPr lang="es-CO" sz="1900" b="1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IDU</a:t>
                      </a:r>
                      <a:br>
                        <a:rPr lang="es-CO" sz="1900" b="1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</a:br>
                      <a:r>
                        <a:rPr lang="es-CO" sz="1900" b="1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SDG (Alcaldías locales)</a:t>
                      </a:r>
                      <a:br>
                        <a:rPr lang="es-CO" sz="1900" b="1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</a:br>
                      <a:r>
                        <a:rPr lang="es-CO" sz="1900" b="1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IDRD</a:t>
                      </a:r>
                      <a:br>
                        <a:rPr lang="es-CO" sz="1900" b="1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</a:br>
                      <a:r>
                        <a:rPr lang="es-CO" sz="1900" b="1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EAAB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9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Incrementar la capacidad de almacenaje de agua pluvial en los Sistemas Urbanos de Drenaje Sostenible (SUDS)  para la reducción de escenarios de riesgo asociados a precipitaciones extremas.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900" b="1" i="0" u="none" strike="noStrike" dirty="0">
                          <a:solidFill>
                            <a:srgbClr val="C00000"/>
                          </a:solidFill>
                          <a:effectLst/>
                          <a:latin typeface="Raleway" pitchFamily="2" charset="0"/>
                        </a:rPr>
                        <a:t>-- 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900" b="1" i="0" u="none" strike="noStrike" dirty="0">
                          <a:solidFill>
                            <a:srgbClr val="C00000"/>
                          </a:solidFill>
                          <a:effectLst/>
                          <a:latin typeface="Raleway" pitchFamily="2" charset="0"/>
                        </a:rPr>
                        <a:t> --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900" b="1" i="0" u="none" strike="noStrike" dirty="0">
                          <a:solidFill>
                            <a:srgbClr val="C00000"/>
                          </a:solidFill>
                          <a:effectLst/>
                          <a:latin typeface="Raleway" pitchFamily="2" charset="0"/>
                        </a:rPr>
                        <a:t> --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948781"/>
                  </a:ext>
                </a:extLst>
              </a:tr>
            </a:tbl>
          </a:graphicData>
        </a:graphic>
      </p:graphicFrame>
      <p:sp>
        <p:nvSpPr>
          <p:cNvPr id="7" name="Google Shape;498;p30">
            <a:extLst>
              <a:ext uri="{FF2B5EF4-FFF2-40B4-BE49-F238E27FC236}">
                <a16:creationId xmlns:a16="http://schemas.microsoft.com/office/drawing/2014/main" id="{318EBBF1-2EEF-4245-9062-1CD4BE456436}"/>
              </a:ext>
            </a:extLst>
          </p:cNvPr>
          <p:cNvSpPr/>
          <p:nvPr/>
        </p:nvSpPr>
        <p:spPr>
          <a:xfrm>
            <a:off x="3786441" y="57822"/>
            <a:ext cx="5017923" cy="522141"/>
          </a:xfrm>
          <a:prstGeom prst="round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s-ES" altLang="es-CO" sz="20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Metas sectoriales (cuantitativas): </a:t>
            </a:r>
            <a:endParaRPr kumimoji="0" lang="es-CO" altLang="es-CO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CC136C21-E33F-43C8-BD21-75D2426557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6082" y="0"/>
            <a:ext cx="700717" cy="591398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E4EA28F2-AEA2-42D1-ABE1-C93902F2023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23417" y="5323576"/>
            <a:ext cx="2033452" cy="2033452"/>
          </a:xfrm>
          <a:prstGeom prst="rect">
            <a:avLst/>
          </a:prstGeom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D6D457EE-8807-42E0-9588-374CCC89AD57}"/>
              </a:ext>
            </a:extLst>
          </p:cNvPr>
          <p:cNvSpPr txBox="1"/>
          <p:nvPr/>
        </p:nvSpPr>
        <p:spPr>
          <a:xfrm>
            <a:off x="1022168" y="612495"/>
            <a:ext cx="10058399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algn="ctr"/>
            <a:r>
              <a:rPr lang="es-CO" sz="1700" dirty="0">
                <a:solidFill>
                  <a:schemeClr val="bg1"/>
                </a:solidFill>
                <a:effectLst/>
                <a:latin typeface="Raleway" pitchFamily="2" charset="0"/>
                <a:ea typeface="Times New Roman" panose="02020603050405020304" pitchFamily="18" charset="0"/>
              </a:rPr>
              <a:t>Tabla 3: Metas Sectoriales Cuantitativas en materia de Adaptación al Cambio Climático</a:t>
            </a:r>
            <a:r>
              <a:rPr lang="en-US" sz="1700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</a:rPr>
              <a:t> </a:t>
            </a:r>
            <a:endParaRPr lang="es-CO" sz="1700" dirty="0">
              <a:solidFill>
                <a:schemeClr val="bg1"/>
              </a:solidFill>
              <a:effectLst/>
              <a:latin typeface="Raleway" pitchFamily="2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55153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498;p30">
            <a:extLst>
              <a:ext uri="{FF2B5EF4-FFF2-40B4-BE49-F238E27FC236}">
                <a16:creationId xmlns:a16="http://schemas.microsoft.com/office/drawing/2014/main" id="{DA821D85-4EB7-498D-BAFA-E7287B46B47E}"/>
              </a:ext>
            </a:extLst>
          </p:cNvPr>
          <p:cNvSpPr/>
          <p:nvPr/>
        </p:nvSpPr>
        <p:spPr>
          <a:xfrm>
            <a:off x="3899146" y="57823"/>
            <a:ext cx="5017923" cy="542512"/>
          </a:xfrm>
          <a:prstGeom prst="round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s-ES" altLang="es-CO" sz="20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Metas sectoriales (indicativas): </a:t>
            </a:r>
            <a:endParaRPr kumimoji="0" lang="es-CO" altLang="es-CO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3FC1D55-ECE4-4D49-A124-69E1209113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3734" y="0"/>
            <a:ext cx="654123" cy="600335"/>
          </a:xfrm>
          <a:prstGeom prst="rect">
            <a:avLst/>
          </a:prstGeom>
        </p:spPr>
      </p:pic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id="{40B15B64-CBC4-4BA8-A4CE-465BB24017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9041881"/>
              </p:ext>
            </p:extLst>
          </p:nvPr>
        </p:nvGraphicFramePr>
        <p:xfrm>
          <a:off x="145644" y="1023515"/>
          <a:ext cx="11918770" cy="549421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08143">
                  <a:extLst>
                    <a:ext uri="{9D8B030D-6E8A-4147-A177-3AD203B41FA5}">
                      <a16:colId xmlns:a16="http://schemas.microsoft.com/office/drawing/2014/main" val="676315078"/>
                    </a:ext>
                  </a:extLst>
                </a:gridCol>
                <a:gridCol w="1225511">
                  <a:extLst>
                    <a:ext uri="{9D8B030D-6E8A-4147-A177-3AD203B41FA5}">
                      <a16:colId xmlns:a16="http://schemas.microsoft.com/office/drawing/2014/main" val="1432060388"/>
                    </a:ext>
                  </a:extLst>
                </a:gridCol>
                <a:gridCol w="6185967">
                  <a:extLst>
                    <a:ext uri="{9D8B030D-6E8A-4147-A177-3AD203B41FA5}">
                      <a16:colId xmlns:a16="http://schemas.microsoft.com/office/drawing/2014/main" val="2248730479"/>
                    </a:ext>
                  </a:extLst>
                </a:gridCol>
                <a:gridCol w="1052623">
                  <a:extLst>
                    <a:ext uri="{9D8B030D-6E8A-4147-A177-3AD203B41FA5}">
                      <a16:colId xmlns:a16="http://schemas.microsoft.com/office/drawing/2014/main" val="2998897169"/>
                    </a:ext>
                  </a:extLst>
                </a:gridCol>
                <a:gridCol w="947820">
                  <a:extLst>
                    <a:ext uri="{9D8B030D-6E8A-4147-A177-3AD203B41FA5}">
                      <a16:colId xmlns:a16="http://schemas.microsoft.com/office/drawing/2014/main" val="35676035"/>
                    </a:ext>
                  </a:extLst>
                </a:gridCol>
                <a:gridCol w="898706">
                  <a:extLst>
                    <a:ext uri="{9D8B030D-6E8A-4147-A177-3AD203B41FA5}">
                      <a16:colId xmlns:a16="http://schemas.microsoft.com/office/drawing/2014/main" val="1188088993"/>
                    </a:ext>
                  </a:extLst>
                </a:gridCol>
              </a:tblGrid>
              <a:tr h="39515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Raleway" pitchFamily="2" charset="0"/>
                        </a:rPr>
                        <a:t>SECTOR</a:t>
                      </a: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Raleway" pitchFamily="2" charset="0"/>
                        </a:rPr>
                        <a:t>IDIGER</a:t>
                      </a: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Raleway" pitchFamily="2" charset="0"/>
                        </a:rPr>
                        <a:t>META</a:t>
                      </a:r>
                    </a:p>
                  </a:txBody>
                  <a:tcPr marL="0" marR="0" marT="0" marB="0" anchor="ctr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ES" sz="1800" dirty="0">
                          <a:effectLst/>
                          <a:latin typeface="Raleway" pitchFamily="2" charset="0"/>
                        </a:rPr>
                        <a:t>AÑO DE CUMPLIMIENTO</a:t>
                      </a:r>
                      <a:endParaRPr lang="es-MX" sz="1800" b="1" i="0" u="none" strike="noStrike" dirty="0">
                        <a:solidFill>
                          <a:schemeClr val="bg1"/>
                        </a:solidFill>
                        <a:effectLst/>
                        <a:latin typeface="Raleway" pitchFamily="2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s-MX" sz="1900" b="1" i="0" u="none" strike="noStrike" dirty="0">
                        <a:solidFill>
                          <a:schemeClr val="bg1"/>
                        </a:solidFill>
                        <a:effectLst/>
                        <a:latin typeface="Raleway" pitchFamily="2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s-MX" sz="1900" b="1" i="0" u="none" strike="noStrike" dirty="0">
                        <a:solidFill>
                          <a:schemeClr val="bg1"/>
                        </a:solidFill>
                        <a:effectLst/>
                        <a:latin typeface="Raleway" pitchFamily="2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53089496"/>
                  </a:ext>
                </a:extLst>
              </a:tr>
              <a:tr h="339634">
                <a:tc vMerge="1">
                  <a:txBody>
                    <a:bodyPr/>
                    <a:lstStyle/>
                    <a:p>
                      <a:pPr algn="ctr" fontAlgn="ctr"/>
                      <a:endParaRPr lang="es-CO" sz="1900" b="1" i="0" u="none" strike="noStrike" dirty="0">
                        <a:solidFill>
                          <a:schemeClr val="bg1"/>
                        </a:solidFill>
                        <a:effectLst/>
                        <a:latin typeface="Raleway" pitchFamily="2" charset="0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s-CO" sz="1900" b="1" i="0" u="none" strike="noStrike" dirty="0">
                        <a:solidFill>
                          <a:schemeClr val="bg1"/>
                        </a:solidFill>
                        <a:effectLst/>
                        <a:latin typeface="Raleway" pitchFamily="2" charset="0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s-MX" sz="1900" b="1" i="0" u="none" strike="noStrike" dirty="0">
                        <a:solidFill>
                          <a:schemeClr val="bg1"/>
                        </a:solidFill>
                        <a:effectLst/>
                        <a:latin typeface="Raleway" pitchFamily="2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dirty="0">
                          <a:effectLst/>
                          <a:latin typeface="Raleway" pitchFamily="2" charset="0"/>
                        </a:rPr>
                        <a:t>2024</a:t>
                      </a:r>
                      <a:endParaRPr lang="es-CO" sz="1800" dirty="0">
                        <a:effectLst/>
                        <a:latin typeface="Raleway" pitchFamily="2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dirty="0">
                          <a:effectLst/>
                          <a:latin typeface="Raleway" pitchFamily="2" charset="0"/>
                        </a:rPr>
                        <a:t>2030</a:t>
                      </a:r>
                      <a:endParaRPr lang="es-CO" sz="1800" dirty="0">
                        <a:effectLst/>
                        <a:latin typeface="Raleway" pitchFamily="2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dirty="0">
                          <a:effectLst/>
                          <a:latin typeface="Raleway" pitchFamily="2" charset="0"/>
                        </a:rPr>
                        <a:t>2050</a:t>
                      </a:r>
                      <a:endParaRPr lang="es-CO" sz="1800" dirty="0">
                        <a:effectLst/>
                        <a:latin typeface="Raleway" pitchFamily="2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20259470"/>
                  </a:ext>
                </a:extLst>
              </a:tr>
              <a:tr h="979102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Ambiente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IDIGER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Actualizar tecnológicamente el Sistema de Información para la Gestión de Riesgos y Cambio Climático – SIRE según las necesidades de la ciudad, incluyendo el componente de adaptación al cambio climático.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 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X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 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6642945"/>
                  </a:ext>
                </a:extLst>
              </a:tr>
              <a:tr h="820824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  <a:ea typeface="+mn-ea"/>
                          <a:cs typeface="+mn-cs"/>
                        </a:rPr>
                        <a:t>Ambiente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IDIGER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 Implementar el centro de modelación y pronóstico sobre eventos hidrometereológicos e hidroclimáticos del Distrito Capital. 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 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X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 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3839692"/>
                  </a:ext>
                </a:extLst>
              </a:tr>
              <a:tr h="1467593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Ambiente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IDIGER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Mantener actualizado el Índice de Riesgo para Adaptación ante Escenarios de Cambio Climático (IRC) en la zona urbana y rural del Distrito Capital, como fundamento para la toma de decisiones en materia de adaptación al cambio climático.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X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X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X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731804"/>
                  </a:ext>
                </a:extLst>
              </a:tr>
              <a:tr h="1305469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Ambiente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IDIGER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Mantener actualizado el Índice de Vulnerabilidad Total para Adaptación ante Escenarios de Cambio Climático (IVC) en la zona urbana y rural del Distrito Capital, como fundamento para la toma de decisiones para la reducción de la vulnerabilidad climática.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X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X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X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8639474"/>
                  </a:ext>
                </a:extLst>
              </a:tr>
            </a:tbl>
          </a:graphicData>
        </a:graphic>
      </p:graphicFrame>
      <p:pic>
        <p:nvPicPr>
          <p:cNvPr id="6" name="Imagen 5">
            <a:extLst>
              <a:ext uri="{FF2B5EF4-FFF2-40B4-BE49-F238E27FC236}">
                <a16:creationId xmlns:a16="http://schemas.microsoft.com/office/drawing/2014/main" id="{666155D3-2324-409E-B35C-B32B8A25147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152" y="-18512"/>
            <a:ext cx="1386054" cy="1260050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F215C32B-1C77-474C-9476-65063C50716F}"/>
              </a:ext>
            </a:extLst>
          </p:cNvPr>
          <p:cNvSpPr txBox="1"/>
          <p:nvPr/>
        </p:nvSpPr>
        <p:spPr>
          <a:xfrm>
            <a:off x="1995594" y="611513"/>
            <a:ext cx="8761227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1700" dirty="0">
                <a:solidFill>
                  <a:schemeClr val="bg1"/>
                </a:solidFill>
                <a:effectLst/>
                <a:latin typeface="Raleway" pitchFamily="2" charset="0"/>
                <a:ea typeface="Times New Roman" panose="02020603050405020304" pitchFamily="18" charset="0"/>
              </a:rPr>
              <a:t>Tabla 4: Metas Sectoriales Indicativas en materia de Adaptación al Cambio Climático</a:t>
            </a:r>
            <a:r>
              <a:rPr lang="es-ES" sz="1700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6923080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498;p30">
            <a:extLst>
              <a:ext uri="{FF2B5EF4-FFF2-40B4-BE49-F238E27FC236}">
                <a16:creationId xmlns:a16="http://schemas.microsoft.com/office/drawing/2014/main" id="{DA821D85-4EB7-498D-BAFA-E7287B46B47E}"/>
              </a:ext>
            </a:extLst>
          </p:cNvPr>
          <p:cNvSpPr/>
          <p:nvPr/>
        </p:nvSpPr>
        <p:spPr>
          <a:xfrm>
            <a:off x="2520548" y="306575"/>
            <a:ext cx="5017923" cy="542512"/>
          </a:xfrm>
          <a:prstGeom prst="round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s-ES" altLang="es-CO" sz="20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Metas sectoriales (indicativas): </a:t>
            </a:r>
            <a:endParaRPr kumimoji="0" lang="es-CO" altLang="es-CO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3FC1D55-ECE4-4D49-A124-69E1209113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136" y="248752"/>
            <a:ext cx="654123" cy="600335"/>
          </a:xfrm>
          <a:prstGeom prst="rect">
            <a:avLst/>
          </a:prstGeom>
        </p:spPr>
      </p:pic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id="{40B15B64-CBC4-4BA8-A4CE-465BB24017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0769730"/>
              </p:ext>
            </p:extLst>
          </p:nvPr>
        </p:nvGraphicFramePr>
        <p:xfrm>
          <a:off x="136615" y="1093481"/>
          <a:ext cx="11918770" cy="569798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33650">
                  <a:extLst>
                    <a:ext uri="{9D8B030D-6E8A-4147-A177-3AD203B41FA5}">
                      <a16:colId xmlns:a16="http://schemas.microsoft.com/office/drawing/2014/main" val="676315078"/>
                    </a:ext>
                  </a:extLst>
                </a:gridCol>
                <a:gridCol w="1036320">
                  <a:extLst>
                    <a:ext uri="{9D8B030D-6E8A-4147-A177-3AD203B41FA5}">
                      <a16:colId xmlns:a16="http://schemas.microsoft.com/office/drawing/2014/main" val="1432060388"/>
                    </a:ext>
                  </a:extLst>
                </a:gridCol>
                <a:gridCol w="6082733">
                  <a:extLst>
                    <a:ext uri="{9D8B030D-6E8A-4147-A177-3AD203B41FA5}">
                      <a16:colId xmlns:a16="http://schemas.microsoft.com/office/drawing/2014/main" val="2248730479"/>
                    </a:ext>
                  </a:extLst>
                </a:gridCol>
                <a:gridCol w="1503292">
                  <a:extLst>
                    <a:ext uri="{9D8B030D-6E8A-4147-A177-3AD203B41FA5}">
                      <a16:colId xmlns:a16="http://schemas.microsoft.com/office/drawing/2014/main" val="2998897169"/>
                    </a:ext>
                  </a:extLst>
                </a:gridCol>
                <a:gridCol w="964069">
                  <a:extLst>
                    <a:ext uri="{9D8B030D-6E8A-4147-A177-3AD203B41FA5}">
                      <a16:colId xmlns:a16="http://schemas.microsoft.com/office/drawing/2014/main" val="35676035"/>
                    </a:ext>
                  </a:extLst>
                </a:gridCol>
                <a:gridCol w="898706">
                  <a:extLst>
                    <a:ext uri="{9D8B030D-6E8A-4147-A177-3AD203B41FA5}">
                      <a16:colId xmlns:a16="http://schemas.microsoft.com/office/drawing/2014/main" val="1188088993"/>
                    </a:ext>
                  </a:extLst>
                </a:gridCol>
              </a:tblGrid>
              <a:tr h="36321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Raleway" pitchFamily="2" charset="0"/>
                        </a:rPr>
                        <a:t>SECTOR</a:t>
                      </a: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Raleway" pitchFamily="2" charset="0"/>
                        </a:rPr>
                        <a:t>IDIGER</a:t>
                      </a: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Raleway" pitchFamily="2" charset="0"/>
                        </a:rPr>
                        <a:t>META</a:t>
                      </a:r>
                    </a:p>
                  </a:txBody>
                  <a:tcPr marL="0" marR="0" marT="0" marB="0" anchor="ctr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ES" sz="1800" dirty="0">
                          <a:effectLst/>
                          <a:latin typeface="Raleway" pitchFamily="2" charset="0"/>
                        </a:rPr>
                        <a:t>AÑO DE CUMPLIMIENTO</a:t>
                      </a:r>
                      <a:endParaRPr lang="es-MX" sz="1800" b="1" i="0" u="none" strike="noStrike" dirty="0">
                        <a:solidFill>
                          <a:schemeClr val="bg1"/>
                        </a:solidFill>
                        <a:effectLst/>
                        <a:latin typeface="Raleway" pitchFamily="2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s-MX" sz="1900" b="1" i="0" u="none" strike="noStrike" dirty="0">
                        <a:solidFill>
                          <a:schemeClr val="bg1"/>
                        </a:solidFill>
                        <a:effectLst/>
                        <a:latin typeface="Raleway" pitchFamily="2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s-MX" sz="1900" b="1" i="0" u="none" strike="noStrike" dirty="0">
                        <a:solidFill>
                          <a:schemeClr val="bg1"/>
                        </a:solidFill>
                        <a:effectLst/>
                        <a:latin typeface="Raleway" pitchFamily="2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53089496"/>
                  </a:ext>
                </a:extLst>
              </a:tr>
              <a:tr h="312182">
                <a:tc vMerge="1">
                  <a:txBody>
                    <a:bodyPr/>
                    <a:lstStyle/>
                    <a:p>
                      <a:pPr algn="ctr" fontAlgn="ctr"/>
                      <a:endParaRPr lang="es-CO" sz="1900" b="1" i="0" u="none" strike="noStrike" dirty="0">
                        <a:solidFill>
                          <a:schemeClr val="bg1"/>
                        </a:solidFill>
                        <a:effectLst/>
                        <a:latin typeface="Raleway" pitchFamily="2" charset="0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s-CO" sz="1900" b="1" i="0" u="none" strike="noStrike" dirty="0">
                        <a:solidFill>
                          <a:schemeClr val="bg1"/>
                        </a:solidFill>
                        <a:effectLst/>
                        <a:latin typeface="Raleway" pitchFamily="2" charset="0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s-MX" sz="1900" b="1" i="0" u="none" strike="noStrike" dirty="0">
                        <a:solidFill>
                          <a:schemeClr val="bg1"/>
                        </a:solidFill>
                        <a:effectLst/>
                        <a:latin typeface="Raleway" pitchFamily="2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dirty="0">
                          <a:effectLst/>
                          <a:latin typeface="Raleway" pitchFamily="2" charset="0"/>
                        </a:rPr>
                        <a:t>2024</a:t>
                      </a:r>
                      <a:endParaRPr lang="es-CO" sz="1800" dirty="0">
                        <a:effectLst/>
                        <a:latin typeface="Raleway" pitchFamily="2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dirty="0">
                          <a:effectLst/>
                          <a:latin typeface="Raleway" pitchFamily="2" charset="0"/>
                        </a:rPr>
                        <a:t>2030</a:t>
                      </a:r>
                      <a:endParaRPr lang="es-CO" sz="1800" dirty="0">
                        <a:effectLst/>
                        <a:latin typeface="Raleway" pitchFamily="2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dirty="0">
                          <a:effectLst/>
                          <a:latin typeface="Raleway" pitchFamily="2" charset="0"/>
                        </a:rPr>
                        <a:t>2050</a:t>
                      </a:r>
                      <a:endParaRPr lang="es-CO" sz="1800" dirty="0">
                        <a:effectLst/>
                        <a:latin typeface="Raleway" pitchFamily="2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20259470"/>
                  </a:ext>
                </a:extLst>
              </a:tr>
              <a:tr h="1074695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  <a:ea typeface="+mn-ea"/>
                          <a:cs typeface="+mn-cs"/>
                        </a:rPr>
                        <a:t>Desarrollo Económico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  <a:ea typeface="+mn-ea"/>
                          <a:cs typeface="+mn-cs"/>
                        </a:rPr>
                        <a:t>SDDE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800" b="1" i="0" u="none" strike="noStrike" kern="1200" dirty="0">
                          <a:solidFill>
                            <a:srgbClr val="C00000"/>
                          </a:solidFill>
                          <a:effectLst/>
                          <a:latin typeface="Raleway" pitchFamily="2" charset="0"/>
                          <a:ea typeface="+mn-ea"/>
                          <a:cs typeface="+mn-cs"/>
                        </a:rPr>
                        <a:t>Calcular y mantener actualizado el Índice Global de Seguridad Alimentaria para Bogotá (IGSA), como fundamento para la toma de decisiones para fortalecer la seguridad alimentaria en el Distrito Capital.</a:t>
                      </a:r>
                      <a:endParaRPr lang="es-MX" sz="1800" b="1" i="0" u="none" strike="noStrike" dirty="0">
                        <a:solidFill>
                          <a:srgbClr val="C00000"/>
                        </a:solidFill>
                        <a:effectLst/>
                        <a:latin typeface="Raleway" pitchFamily="2" charset="0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2000" b="1" i="0" u="none" strike="noStrike" dirty="0">
                          <a:solidFill>
                            <a:srgbClr val="C00000"/>
                          </a:solidFill>
                          <a:effectLst/>
                          <a:latin typeface="Raleway" pitchFamily="2" charset="0"/>
                        </a:rPr>
                        <a:t>X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2000" b="1" i="0" u="none" strike="noStrike" dirty="0">
                          <a:solidFill>
                            <a:srgbClr val="C00000"/>
                          </a:solidFill>
                          <a:effectLst/>
                          <a:latin typeface="Raleway" pitchFamily="2" charset="0"/>
                        </a:rPr>
                        <a:t>X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2000" b="1" i="0" u="none" strike="noStrike" dirty="0">
                          <a:solidFill>
                            <a:srgbClr val="C00000"/>
                          </a:solidFill>
                          <a:effectLst/>
                          <a:latin typeface="Raleway" pitchFamily="2" charset="0"/>
                        </a:rPr>
                        <a:t>X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6642945"/>
                  </a:ext>
                </a:extLst>
              </a:tr>
              <a:tr h="61891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  <a:ea typeface="+mn-ea"/>
                          <a:cs typeface="+mn-cs"/>
                        </a:rPr>
                        <a:t>Salud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  <a:ea typeface="+mn-ea"/>
                          <a:cs typeface="+mn-cs"/>
                        </a:rPr>
                        <a:t>SDS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  <a:ea typeface="+mn-ea"/>
                          <a:cs typeface="+mn-cs"/>
                        </a:rPr>
                        <a:t>Mantener actualizado el Índice de vulnerabilidad en salud relacionado con variabilidad climática.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X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X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X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3839692"/>
                  </a:ext>
                </a:extLst>
              </a:tr>
              <a:tr h="1348973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  <a:ea typeface="+mn-ea"/>
                          <a:cs typeface="+mn-cs"/>
                        </a:rPr>
                        <a:t>Ambiente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  <a:ea typeface="+mn-ea"/>
                          <a:cs typeface="+mn-cs"/>
                        </a:rPr>
                        <a:t>SDA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  <a:ea typeface="+mn-ea"/>
                          <a:cs typeface="+mn-cs"/>
                        </a:rPr>
                        <a:t>Incluir consideraciones de cambio climático en los instrumentos de manejo y control ambiental de proyectos obras y/o actividades de competencia de la Secretaría Distrital de Ambiente.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X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X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X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731804"/>
                  </a:ext>
                </a:extLst>
              </a:tr>
              <a:tr h="75746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  <a:ea typeface="+mn-ea"/>
                          <a:cs typeface="+mn-cs"/>
                        </a:rPr>
                        <a:t>Ambiente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  <a:ea typeface="+mn-ea"/>
                          <a:cs typeface="+mn-cs"/>
                        </a:rPr>
                        <a:t>SDA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  <a:ea typeface="+mn-ea"/>
                          <a:cs typeface="+mn-cs"/>
                        </a:rPr>
                        <a:t>Incluir el enfoque de cambio climático en los planes de manejo de las áreas protegidas del nivel Distrital. 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X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X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X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545203"/>
                  </a:ext>
                </a:extLst>
              </a:tr>
              <a:tr h="1199953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  <a:ea typeface="+mn-ea"/>
                          <a:cs typeface="+mn-cs"/>
                        </a:rPr>
                        <a:t>Planeación 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  <a:ea typeface="+mn-ea"/>
                          <a:cs typeface="+mn-cs"/>
                        </a:rPr>
                        <a:t>SDP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b="1" i="0" u="none" strike="noStrike" kern="1200" dirty="0">
                          <a:solidFill>
                            <a:srgbClr val="C00000"/>
                          </a:solidFill>
                          <a:effectLst/>
                          <a:latin typeface="Raleway" pitchFamily="2" charset="0"/>
                          <a:ea typeface="+mn-ea"/>
                          <a:cs typeface="+mn-cs"/>
                        </a:rPr>
                        <a:t>Implementar en los proyectos de infraestructura que se realicen en la ciudad, criterios de adaptación al cambio climático.</a:t>
                      </a:r>
                      <a:endParaRPr lang="es-MX" sz="1800" b="1" i="0" u="none" strike="noStrike" dirty="0">
                        <a:solidFill>
                          <a:srgbClr val="C00000"/>
                        </a:solidFill>
                        <a:effectLst/>
                        <a:latin typeface="Raleway" pitchFamily="2" charset="0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2000" b="1" i="0" u="none" strike="noStrike" dirty="0">
                          <a:solidFill>
                            <a:srgbClr val="C00000"/>
                          </a:solidFill>
                          <a:effectLst/>
                          <a:latin typeface="Raleway" pitchFamily="2" charset="0"/>
                        </a:rPr>
                        <a:t> 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2000" b="1" i="0" u="none" strike="noStrike" dirty="0">
                          <a:solidFill>
                            <a:srgbClr val="C00000"/>
                          </a:solidFill>
                          <a:effectLst/>
                          <a:latin typeface="Raleway" pitchFamily="2" charset="0"/>
                        </a:rPr>
                        <a:t>X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2000" b="1" i="0" u="none" strike="noStrike" dirty="0">
                          <a:solidFill>
                            <a:srgbClr val="C00000"/>
                          </a:solidFill>
                          <a:effectLst/>
                          <a:latin typeface="Raleway" pitchFamily="2" charset="0"/>
                        </a:rPr>
                        <a:t>X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8639474"/>
                  </a:ext>
                </a:extLst>
              </a:tr>
            </a:tbl>
          </a:graphicData>
        </a:graphic>
      </p:graphicFrame>
      <p:pic>
        <p:nvPicPr>
          <p:cNvPr id="6" name="Imagen 5">
            <a:extLst>
              <a:ext uri="{FF2B5EF4-FFF2-40B4-BE49-F238E27FC236}">
                <a16:creationId xmlns:a16="http://schemas.microsoft.com/office/drawing/2014/main" id="{FD172648-95F8-4E8C-8127-C585C62F418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538471" y="457479"/>
            <a:ext cx="1357333" cy="1295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5525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00D149DF-60A3-47C3-A443-906D44FB13D1}"/>
              </a:ext>
            </a:extLst>
          </p:cNvPr>
          <p:cNvSpPr txBox="1"/>
          <p:nvPr/>
        </p:nvSpPr>
        <p:spPr>
          <a:xfrm>
            <a:off x="1389740" y="431338"/>
            <a:ext cx="878622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2400" b="1" dirty="0">
                <a:solidFill>
                  <a:schemeClr val="bg1"/>
                </a:solidFill>
                <a:effectLst/>
                <a:latin typeface="Raleway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METAS TRANSVERSALES. </a:t>
            </a:r>
            <a:r>
              <a:rPr lang="es-MX" sz="2400" dirty="0">
                <a:solidFill>
                  <a:schemeClr val="bg1"/>
                </a:solidFill>
                <a:effectLst/>
                <a:latin typeface="Raleway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Se establecen como metas de este componente las siguientes:</a:t>
            </a:r>
            <a:endParaRPr lang="es-CO" sz="2400" dirty="0">
              <a:solidFill>
                <a:schemeClr val="bg1"/>
              </a:solidFill>
              <a:effectLst/>
              <a:latin typeface="Raleway" pitchFamily="2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71F8E97E-DCEE-4587-8C13-E33FF92F54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41577" y="603339"/>
            <a:ext cx="1139513" cy="927920"/>
          </a:xfrm>
          <a:prstGeom prst="rect">
            <a:avLst/>
          </a:prstGeom>
        </p:spPr>
      </p:pic>
      <p:graphicFrame>
        <p:nvGraphicFramePr>
          <p:cNvPr id="11" name="Tabla 10">
            <a:extLst>
              <a:ext uri="{FF2B5EF4-FFF2-40B4-BE49-F238E27FC236}">
                <a16:creationId xmlns:a16="http://schemas.microsoft.com/office/drawing/2014/main" id="{9D354E8C-3520-4D42-B535-8D7549F6B3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950635"/>
              </p:ext>
            </p:extLst>
          </p:nvPr>
        </p:nvGraphicFramePr>
        <p:xfrm>
          <a:off x="327286" y="2501876"/>
          <a:ext cx="11864714" cy="24816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00850">
                  <a:extLst>
                    <a:ext uri="{9D8B030D-6E8A-4147-A177-3AD203B41FA5}">
                      <a16:colId xmlns:a16="http://schemas.microsoft.com/office/drawing/2014/main" val="676315078"/>
                    </a:ext>
                  </a:extLst>
                </a:gridCol>
                <a:gridCol w="1219953">
                  <a:extLst>
                    <a:ext uri="{9D8B030D-6E8A-4147-A177-3AD203B41FA5}">
                      <a16:colId xmlns:a16="http://schemas.microsoft.com/office/drawing/2014/main" val="1432060388"/>
                    </a:ext>
                  </a:extLst>
                </a:gridCol>
                <a:gridCol w="5022184">
                  <a:extLst>
                    <a:ext uri="{9D8B030D-6E8A-4147-A177-3AD203B41FA5}">
                      <a16:colId xmlns:a16="http://schemas.microsoft.com/office/drawing/2014/main" val="2248730479"/>
                    </a:ext>
                  </a:extLst>
                </a:gridCol>
                <a:gridCol w="1133991">
                  <a:extLst>
                    <a:ext uri="{9D8B030D-6E8A-4147-A177-3AD203B41FA5}">
                      <a16:colId xmlns:a16="http://schemas.microsoft.com/office/drawing/2014/main" val="2998897169"/>
                    </a:ext>
                  </a:extLst>
                </a:gridCol>
                <a:gridCol w="1393206">
                  <a:extLst>
                    <a:ext uri="{9D8B030D-6E8A-4147-A177-3AD203B41FA5}">
                      <a16:colId xmlns:a16="http://schemas.microsoft.com/office/drawing/2014/main" val="35676035"/>
                    </a:ext>
                  </a:extLst>
                </a:gridCol>
                <a:gridCol w="1494530">
                  <a:extLst>
                    <a:ext uri="{9D8B030D-6E8A-4147-A177-3AD203B41FA5}">
                      <a16:colId xmlns:a16="http://schemas.microsoft.com/office/drawing/2014/main" val="1188088993"/>
                    </a:ext>
                  </a:extLst>
                </a:gridCol>
              </a:tblGrid>
              <a:tr h="39515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Raleway" pitchFamily="2" charset="0"/>
                        </a:rPr>
                        <a:t>SECTOR</a:t>
                      </a: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Raleway" pitchFamily="2" charset="0"/>
                        </a:rPr>
                        <a:t>ENTIDAD</a:t>
                      </a: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Raleway" pitchFamily="2" charset="0"/>
                        </a:rPr>
                        <a:t>META</a:t>
                      </a:r>
                    </a:p>
                  </a:txBody>
                  <a:tcPr marL="0" marR="0" marT="0" marB="0" anchor="ctr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ES" sz="1800" dirty="0">
                          <a:effectLst/>
                          <a:latin typeface="Raleway" pitchFamily="2" charset="0"/>
                        </a:rPr>
                        <a:t>AÑO DE CUMPLIMIENTO</a:t>
                      </a:r>
                      <a:endParaRPr lang="es-MX" sz="1800" b="1" i="0" u="none" strike="noStrike" dirty="0">
                        <a:solidFill>
                          <a:schemeClr val="bg1"/>
                        </a:solidFill>
                        <a:effectLst/>
                        <a:latin typeface="Raleway" pitchFamily="2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s-MX" sz="1900" b="1" i="0" u="none" strike="noStrike" dirty="0">
                        <a:solidFill>
                          <a:schemeClr val="bg1"/>
                        </a:solidFill>
                        <a:effectLst/>
                        <a:latin typeface="Raleway" pitchFamily="2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s-MX" sz="1900" b="1" i="0" u="none" strike="noStrike" dirty="0">
                        <a:solidFill>
                          <a:schemeClr val="bg1"/>
                        </a:solidFill>
                        <a:effectLst/>
                        <a:latin typeface="Raleway" pitchFamily="2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53089496"/>
                  </a:ext>
                </a:extLst>
              </a:tr>
              <a:tr h="339634">
                <a:tc vMerge="1">
                  <a:txBody>
                    <a:bodyPr/>
                    <a:lstStyle/>
                    <a:p>
                      <a:pPr algn="ctr" fontAlgn="ctr"/>
                      <a:endParaRPr lang="es-CO" sz="1900" b="1" i="0" u="none" strike="noStrike" dirty="0">
                        <a:solidFill>
                          <a:schemeClr val="bg1"/>
                        </a:solidFill>
                        <a:effectLst/>
                        <a:latin typeface="Raleway" pitchFamily="2" charset="0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s-CO" sz="1900" b="1" i="0" u="none" strike="noStrike" dirty="0">
                        <a:solidFill>
                          <a:schemeClr val="bg1"/>
                        </a:solidFill>
                        <a:effectLst/>
                        <a:latin typeface="Raleway" pitchFamily="2" charset="0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s-MX" sz="1900" b="1" i="0" u="none" strike="noStrike" dirty="0">
                        <a:solidFill>
                          <a:schemeClr val="bg1"/>
                        </a:solidFill>
                        <a:effectLst/>
                        <a:latin typeface="Raleway" pitchFamily="2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dirty="0">
                          <a:effectLst/>
                          <a:latin typeface="Raleway" pitchFamily="2" charset="0"/>
                        </a:rPr>
                        <a:t>2024</a:t>
                      </a:r>
                      <a:endParaRPr lang="es-CO" sz="1800" dirty="0">
                        <a:effectLst/>
                        <a:latin typeface="Raleway" pitchFamily="2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dirty="0">
                          <a:effectLst/>
                          <a:latin typeface="Raleway" pitchFamily="2" charset="0"/>
                        </a:rPr>
                        <a:t>2030</a:t>
                      </a:r>
                      <a:endParaRPr lang="es-CO" sz="1800" dirty="0">
                        <a:effectLst/>
                        <a:latin typeface="Raleway" pitchFamily="2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dirty="0">
                          <a:effectLst/>
                          <a:latin typeface="Raleway" pitchFamily="2" charset="0"/>
                        </a:rPr>
                        <a:t>2050</a:t>
                      </a:r>
                      <a:endParaRPr lang="es-CO" sz="1800" dirty="0">
                        <a:effectLst/>
                        <a:latin typeface="Raleway" pitchFamily="2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20259470"/>
                  </a:ext>
                </a:extLst>
              </a:tr>
              <a:tr h="771460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Ambiente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IDIGER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1" i="0" u="none" strike="noStrike" dirty="0">
                          <a:solidFill>
                            <a:srgbClr val="C00000"/>
                          </a:solidFill>
                          <a:effectLst/>
                          <a:latin typeface="Raleway" pitchFamily="2" charset="0"/>
                        </a:rPr>
                        <a:t>Fortalecer la capacidad institucional para hacer frente a los riesgos climáticos en el D.C.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3000" b="1" i="0" u="none" strike="noStrike" dirty="0">
                          <a:solidFill>
                            <a:srgbClr val="C00000"/>
                          </a:solidFill>
                          <a:effectLst/>
                          <a:latin typeface="Raleway" pitchFamily="2" charset="0"/>
                        </a:rPr>
                        <a:t>--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3000" b="1" i="0" u="none" strike="noStrike" dirty="0">
                          <a:solidFill>
                            <a:srgbClr val="C00000"/>
                          </a:solidFill>
                          <a:effectLst/>
                          <a:latin typeface="Raleway" pitchFamily="2" charset="0"/>
                        </a:rPr>
                        <a:t>--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3000" b="1" i="0" u="none" strike="noStrike" dirty="0">
                          <a:solidFill>
                            <a:srgbClr val="C00000"/>
                          </a:solidFill>
                          <a:effectLst/>
                          <a:latin typeface="Raleway" pitchFamily="2" charset="0"/>
                        </a:rPr>
                        <a:t>--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6642945"/>
                  </a:ext>
                </a:extLst>
              </a:tr>
              <a:tr h="820824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Cultura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SDCRD</a:t>
                      </a:r>
                      <a:b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</a:br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IDIGER</a:t>
                      </a:r>
                      <a:b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</a:br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SDA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1" i="0" u="none" strike="noStrike" dirty="0">
                          <a:solidFill>
                            <a:srgbClr val="C00000"/>
                          </a:solidFill>
                          <a:effectLst/>
                          <a:latin typeface="Raleway" pitchFamily="2" charset="0"/>
                        </a:rPr>
                        <a:t>Fomentar cambios de comportamiento de la ciudadanía que aporten a que Bogotá D.C. sea una ciudad carbono neutral y resiliente a los efectos del  cambio climático del Distrito Capital.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3000" b="1" i="0" u="none" strike="noStrike" dirty="0">
                          <a:solidFill>
                            <a:srgbClr val="C00000"/>
                          </a:solidFill>
                          <a:effectLst/>
                          <a:latin typeface="Raleway" pitchFamily="2" charset="0"/>
                        </a:rPr>
                        <a:t>--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3000" b="1" i="0" u="none" strike="noStrike" dirty="0">
                          <a:solidFill>
                            <a:srgbClr val="C00000"/>
                          </a:solidFill>
                          <a:effectLst/>
                          <a:latin typeface="Raleway" pitchFamily="2" charset="0"/>
                        </a:rPr>
                        <a:t>--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3000" b="1" i="0" u="none" strike="noStrike" dirty="0">
                          <a:solidFill>
                            <a:srgbClr val="C00000"/>
                          </a:solidFill>
                          <a:effectLst/>
                          <a:latin typeface="Raleway" pitchFamily="2" charset="0"/>
                        </a:rPr>
                        <a:t>--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3839692"/>
                  </a:ext>
                </a:extLst>
              </a:tr>
            </a:tbl>
          </a:graphicData>
        </a:graphic>
      </p:graphicFrame>
      <p:sp>
        <p:nvSpPr>
          <p:cNvPr id="12" name="Google Shape;498;p30">
            <a:extLst>
              <a:ext uri="{FF2B5EF4-FFF2-40B4-BE49-F238E27FC236}">
                <a16:creationId xmlns:a16="http://schemas.microsoft.com/office/drawing/2014/main" id="{F67241F7-E9EB-48D5-8053-6B371E4DEED6}"/>
              </a:ext>
            </a:extLst>
          </p:cNvPr>
          <p:cNvSpPr/>
          <p:nvPr/>
        </p:nvSpPr>
        <p:spPr>
          <a:xfrm>
            <a:off x="3587038" y="1409188"/>
            <a:ext cx="5017923" cy="542512"/>
          </a:xfrm>
          <a:prstGeom prst="round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s-ES" altLang="es-CO" sz="20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Metas sectoriales (cuantitativas): </a:t>
            </a:r>
            <a:endParaRPr kumimoji="0" lang="es-CO" altLang="es-CO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D7E01713-F9B3-458D-99A6-FB8BF7A35CC5}"/>
              </a:ext>
            </a:extLst>
          </p:cNvPr>
          <p:cNvSpPr txBox="1"/>
          <p:nvPr/>
        </p:nvSpPr>
        <p:spPr>
          <a:xfrm>
            <a:off x="2840646" y="2024681"/>
            <a:ext cx="6097772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algn="ctr"/>
            <a:r>
              <a:rPr lang="es-CO" sz="1700" dirty="0">
                <a:solidFill>
                  <a:schemeClr val="bg1"/>
                </a:solidFill>
                <a:latin typeface="Raleway" pitchFamily="2" charset="0"/>
              </a:rPr>
              <a:t>Tabla 5: Metas Sectoriales Transversales</a:t>
            </a:r>
            <a:r>
              <a:rPr lang="en-US" sz="1700" dirty="0">
                <a:solidFill>
                  <a:schemeClr val="bg1"/>
                </a:solidFill>
                <a:latin typeface="Raleway" pitchFamily="2" charset="0"/>
              </a:rPr>
              <a:t> Cuantitativas</a:t>
            </a:r>
            <a:endParaRPr lang="es-CO" sz="1700" dirty="0">
              <a:solidFill>
                <a:schemeClr val="bg1"/>
              </a:solidFill>
              <a:latin typeface="Raleway" pitchFamily="2" charset="0"/>
            </a:endParaRPr>
          </a:p>
        </p:txBody>
      </p:sp>
      <p:pic>
        <p:nvPicPr>
          <p:cNvPr id="8" name="Google Shape;336;p6">
            <a:extLst>
              <a:ext uri="{FF2B5EF4-FFF2-40B4-BE49-F238E27FC236}">
                <a16:creationId xmlns:a16="http://schemas.microsoft.com/office/drawing/2014/main" id="{959D0355-346F-44D7-A7B9-2DA46A909D50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57357"/>
          <a:stretch/>
        </p:blipFill>
        <p:spPr>
          <a:xfrm>
            <a:off x="0" y="4376396"/>
            <a:ext cx="12192000" cy="24816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805411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a 10">
            <a:extLst>
              <a:ext uri="{FF2B5EF4-FFF2-40B4-BE49-F238E27FC236}">
                <a16:creationId xmlns:a16="http://schemas.microsoft.com/office/drawing/2014/main" id="{9D354E8C-3520-4D42-B535-8D7549F6B3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7167156"/>
              </p:ext>
            </p:extLst>
          </p:nvPr>
        </p:nvGraphicFramePr>
        <p:xfrm>
          <a:off x="136615" y="1819011"/>
          <a:ext cx="11918770" cy="44570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08143">
                  <a:extLst>
                    <a:ext uri="{9D8B030D-6E8A-4147-A177-3AD203B41FA5}">
                      <a16:colId xmlns:a16="http://schemas.microsoft.com/office/drawing/2014/main" val="676315078"/>
                    </a:ext>
                  </a:extLst>
                </a:gridCol>
                <a:gridCol w="1225511">
                  <a:extLst>
                    <a:ext uri="{9D8B030D-6E8A-4147-A177-3AD203B41FA5}">
                      <a16:colId xmlns:a16="http://schemas.microsoft.com/office/drawing/2014/main" val="1432060388"/>
                    </a:ext>
                  </a:extLst>
                </a:gridCol>
                <a:gridCol w="5719049">
                  <a:extLst>
                    <a:ext uri="{9D8B030D-6E8A-4147-A177-3AD203B41FA5}">
                      <a16:colId xmlns:a16="http://schemas.microsoft.com/office/drawing/2014/main" val="2248730479"/>
                    </a:ext>
                  </a:extLst>
                </a:gridCol>
                <a:gridCol w="1503292">
                  <a:extLst>
                    <a:ext uri="{9D8B030D-6E8A-4147-A177-3AD203B41FA5}">
                      <a16:colId xmlns:a16="http://schemas.microsoft.com/office/drawing/2014/main" val="2998897169"/>
                    </a:ext>
                  </a:extLst>
                </a:gridCol>
                <a:gridCol w="964069">
                  <a:extLst>
                    <a:ext uri="{9D8B030D-6E8A-4147-A177-3AD203B41FA5}">
                      <a16:colId xmlns:a16="http://schemas.microsoft.com/office/drawing/2014/main" val="35676035"/>
                    </a:ext>
                  </a:extLst>
                </a:gridCol>
                <a:gridCol w="898706">
                  <a:extLst>
                    <a:ext uri="{9D8B030D-6E8A-4147-A177-3AD203B41FA5}">
                      <a16:colId xmlns:a16="http://schemas.microsoft.com/office/drawing/2014/main" val="1188088993"/>
                    </a:ext>
                  </a:extLst>
                </a:gridCol>
              </a:tblGrid>
              <a:tr h="39515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Raleway" pitchFamily="2" charset="0"/>
                        </a:rPr>
                        <a:t>SECTOR</a:t>
                      </a: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Raleway" pitchFamily="2" charset="0"/>
                        </a:rPr>
                        <a:t>IDIGER</a:t>
                      </a: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Raleway" pitchFamily="2" charset="0"/>
                        </a:rPr>
                        <a:t>META</a:t>
                      </a:r>
                    </a:p>
                  </a:txBody>
                  <a:tcPr marL="0" marR="0" marT="0" marB="0" anchor="ctr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ES" sz="1800" dirty="0">
                          <a:effectLst/>
                          <a:latin typeface="Raleway" pitchFamily="2" charset="0"/>
                        </a:rPr>
                        <a:t>AÑO DE CUMPLIMIENTO</a:t>
                      </a:r>
                      <a:endParaRPr lang="es-MX" sz="1800" b="1" i="0" u="none" strike="noStrike" dirty="0">
                        <a:solidFill>
                          <a:schemeClr val="bg1"/>
                        </a:solidFill>
                        <a:effectLst/>
                        <a:latin typeface="Raleway" pitchFamily="2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s-MX" sz="1900" b="1" i="0" u="none" strike="noStrike" dirty="0">
                        <a:solidFill>
                          <a:schemeClr val="bg1"/>
                        </a:solidFill>
                        <a:effectLst/>
                        <a:latin typeface="Raleway" pitchFamily="2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s-MX" sz="1900" b="1" i="0" u="none" strike="noStrike" dirty="0">
                        <a:solidFill>
                          <a:schemeClr val="bg1"/>
                        </a:solidFill>
                        <a:effectLst/>
                        <a:latin typeface="Raleway" pitchFamily="2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53089496"/>
                  </a:ext>
                </a:extLst>
              </a:tr>
              <a:tr h="339634">
                <a:tc vMerge="1">
                  <a:txBody>
                    <a:bodyPr/>
                    <a:lstStyle/>
                    <a:p>
                      <a:pPr algn="ctr" fontAlgn="ctr"/>
                      <a:endParaRPr lang="es-CO" sz="1900" b="1" i="0" u="none" strike="noStrike" dirty="0">
                        <a:solidFill>
                          <a:schemeClr val="bg1"/>
                        </a:solidFill>
                        <a:effectLst/>
                        <a:latin typeface="Raleway" pitchFamily="2" charset="0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s-CO" sz="1900" b="1" i="0" u="none" strike="noStrike" dirty="0">
                        <a:solidFill>
                          <a:schemeClr val="bg1"/>
                        </a:solidFill>
                        <a:effectLst/>
                        <a:latin typeface="Raleway" pitchFamily="2" charset="0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s-MX" sz="1900" b="1" i="0" u="none" strike="noStrike" dirty="0">
                        <a:solidFill>
                          <a:schemeClr val="bg1"/>
                        </a:solidFill>
                        <a:effectLst/>
                        <a:latin typeface="Raleway" pitchFamily="2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dirty="0">
                          <a:effectLst/>
                          <a:latin typeface="Raleway" pitchFamily="2" charset="0"/>
                        </a:rPr>
                        <a:t>2024</a:t>
                      </a:r>
                      <a:endParaRPr lang="es-CO" sz="1800" dirty="0">
                        <a:effectLst/>
                        <a:latin typeface="Raleway" pitchFamily="2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dirty="0">
                          <a:effectLst/>
                          <a:latin typeface="Raleway" pitchFamily="2" charset="0"/>
                        </a:rPr>
                        <a:t>2030</a:t>
                      </a:r>
                      <a:endParaRPr lang="es-CO" sz="1800" dirty="0">
                        <a:effectLst/>
                        <a:latin typeface="Raleway" pitchFamily="2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dirty="0">
                          <a:effectLst/>
                          <a:latin typeface="Raleway" pitchFamily="2" charset="0"/>
                        </a:rPr>
                        <a:t>2050</a:t>
                      </a:r>
                      <a:endParaRPr lang="es-CO" sz="1800" dirty="0">
                        <a:effectLst/>
                        <a:latin typeface="Raleway" pitchFamily="2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20259470"/>
                  </a:ext>
                </a:extLst>
              </a:tr>
              <a:tr h="97910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  <a:ea typeface="+mn-ea"/>
                          <a:cs typeface="+mn-cs"/>
                        </a:rPr>
                        <a:t>Educación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  <a:ea typeface="+mn-ea"/>
                          <a:cs typeface="+mn-cs"/>
                        </a:rPr>
                        <a:t>SED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  <a:ea typeface="+mn-ea"/>
                          <a:cs typeface="+mn-cs"/>
                        </a:rPr>
                        <a:t>Implementar acciones de educación en cambio climático en las Instituciones Educativas Distritales.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  <a:ea typeface="+mn-ea"/>
                          <a:cs typeface="+mn-cs"/>
                        </a:rPr>
                        <a:t>X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  <a:ea typeface="+mn-ea"/>
                          <a:cs typeface="+mn-cs"/>
                        </a:rPr>
                        <a:t>X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  <a:ea typeface="+mn-ea"/>
                          <a:cs typeface="+mn-cs"/>
                        </a:rPr>
                        <a:t>X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7136904"/>
                  </a:ext>
                </a:extLst>
              </a:tr>
              <a:tr h="820824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Privado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CCB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  <a:ea typeface="+mn-ea"/>
                          <a:cs typeface="+mn-cs"/>
                        </a:rPr>
                        <a:t>Desarrollar estrategias para que las empresas ubicadas en el Distrito Capital incluyan la variable de cambio climático en sus modelos de operación. 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X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X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X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3839692"/>
                  </a:ext>
                </a:extLst>
              </a:tr>
              <a:tr h="820824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Ambiente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SDA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  <a:ea typeface="+mn-ea"/>
                          <a:cs typeface="+mn-cs"/>
                        </a:rPr>
                        <a:t>Incorporar proyectos de investigación en cambio climático en los instrumentos de planeación ambiental que se prioricen.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X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X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 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9688561"/>
                  </a:ext>
                </a:extLst>
              </a:tr>
              <a:tr h="820824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Ambiente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SDA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  <a:ea typeface="+mn-ea"/>
                          <a:cs typeface="+mn-cs"/>
                        </a:rPr>
                        <a:t>Establecer alianzas de cooperación financiera y técnica que contribuyan a las metas de mitigación de Gases de Efecto Invernadero y adaptación al cambio climático.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X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X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X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9807142"/>
                  </a:ext>
                </a:extLst>
              </a:tr>
            </a:tbl>
          </a:graphicData>
        </a:graphic>
      </p:graphicFrame>
      <p:sp>
        <p:nvSpPr>
          <p:cNvPr id="12" name="Google Shape;498;p30">
            <a:extLst>
              <a:ext uri="{FF2B5EF4-FFF2-40B4-BE49-F238E27FC236}">
                <a16:creationId xmlns:a16="http://schemas.microsoft.com/office/drawing/2014/main" id="{F67241F7-E9EB-48D5-8053-6B371E4DEED6}"/>
              </a:ext>
            </a:extLst>
          </p:cNvPr>
          <p:cNvSpPr/>
          <p:nvPr/>
        </p:nvSpPr>
        <p:spPr>
          <a:xfrm>
            <a:off x="3487064" y="536378"/>
            <a:ext cx="5017923" cy="542512"/>
          </a:xfrm>
          <a:prstGeom prst="round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s-ES" altLang="es-CO" sz="20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Metas sectoriales (indicativas): </a:t>
            </a:r>
            <a:endParaRPr kumimoji="0" lang="es-CO" altLang="es-CO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71F8E97E-DCEE-4587-8C13-E33FF92F54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4599" y="438093"/>
            <a:ext cx="989940" cy="806121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8F8638EA-50A0-4D3F-B6D8-EEFB29FE8B2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911398">
            <a:off x="9390620" y="149093"/>
            <a:ext cx="1503014" cy="1361831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CCE8F574-637D-45C0-A9D8-60B8638331E2}"/>
              </a:ext>
            </a:extLst>
          </p:cNvPr>
          <p:cNvSpPr txBox="1"/>
          <p:nvPr/>
        </p:nvSpPr>
        <p:spPr>
          <a:xfrm>
            <a:off x="2744599" y="1336085"/>
            <a:ext cx="6097772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algn="ctr"/>
            <a:r>
              <a:rPr lang="es-CO" sz="1700" dirty="0">
                <a:solidFill>
                  <a:schemeClr val="bg1"/>
                </a:solidFill>
                <a:latin typeface="Raleway" pitchFamily="2" charset="0"/>
              </a:rPr>
              <a:t>Tabla 6: Metas Sectoriales Transversales</a:t>
            </a:r>
            <a:r>
              <a:rPr lang="en-US" sz="1700" dirty="0">
                <a:solidFill>
                  <a:schemeClr val="bg1"/>
                </a:solidFill>
                <a:latin typeface="Raleway" pitchFamily="2" charset="0"/>
              </a:rPr>
              <a:t> Indicativas</a:t>
            </a:r>
            <a:endParaRPr lang="es-CO" sz="1700" dirty="0">
              <a:solidFill>
                <a:schemeClr val="bg1"/>
              </a:solidFill>
              <a:latin typeface="Raleway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62230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6D6D5E28-17CB-451A-9FB3-0D5C58FE9AFA}"/>
              </a:ext>
            </a:extLst>
          </p:cNvPr>
          <p:cNvSpPr txBox="1"/>
          <p:nvPr/>
        </p:nvSpPr>
        <p:spPr>
          <a:xfrm>
            <a:off x="4441782" y="491954"/>
            <a:ext cx="645548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400" b="1" dirty="0">
                <a:solidFill>
                  <a:schemeClr val="bg1"/>
                </a:solidFill>
                <a:effectLst/>
                <a:latin typeface="Raleway" pitchFamily="2" charset="0"/>
                <a:ea typeface="Times New Roman" panose="02020603050405020304" pitchFamily="18" charset="0"/>
              </a:rPr>
              <a:t>OTRAS DISPOSICIONES PARA LA GESTIÓN DEL CAMBIO CLIMÁTICO EN EL D.C.</a:t>
            </a:r>
            <a:endParaRPr lang="es-ES" sz="2400" dirty="0">
              <a:solidFill>
                <a:schemeClr val="bg1"/>
              </a:solidFill>
              <a:effectLst/>
              <a:latin typeface="Raleway" pitchFamily="2" charset="0"/>
              <a:ea typeface="Times New Roman" panose="02020603050405020304" pitchFamily="18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462DA070-176B-4AE0-AC74-87A048EAC40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55335"/>
            <a:ext cx="4286050" cy="6147329"/>
          </a:xfrm>
          <a:prstGeom prst="rect">
            <a:avLst/>
          </a:prstGeom>
        </p:spPr>
      </p:pic>
      <p:sp>
        <p:nvSpPr>
          <p:cNvPr id="8" name="Rectángulo redondeado 10">
            <a:extLst>
              <a:ext uri="{FF2B5EF4-FFF2-40B4-BE49-F238E27FC236}">
                <a16:creationId xmlns:a16="http://schemas.microsoft.com/office/drawing/2014/main" id="{221ED079-3545-4A94-8F0C-C68B5BCFBB9B}"/>
              </a:ext>
            </a:extLst>
          </p:cNvPr>
          <p:cNvSpPr/>
          <p:nvPr/>
        </p:nvSpPr>
        <p:spPr>
          <a:xfrm>
            <a:off x="4442093" y="1565544"/>
            <a:ext cx="6618629" cy="764405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900" dirty="0">
                <a:solidFill>
                  <a:schemeClr val="tx1"/>
                </a:solidFill>
                <a:latin typeface="Raleway" pitchFamily="2" charset="0"/>
              </a:rPr>
              <a:t>Responsables del cumplimiento de las metas (entidades y organismos líderes e implementadores).</a:t>
            </a:r>
          </a:p>
        </p:txBody>
      </p:sp>
      <p:sp>
        <p:nvSpPr>
          <p:cNvPr id="9" name="Rectángulo redondeado 10">
            <a:extLst>
              <a:ext uri="{FF2B5EF4-FFF2-40B4-BE49-F238E27FC236}">
                <a16:creationId xmlns:a16="http://schemas.microsoft.com/office/drawing/2014/main" id="{7E24A017-5925-487E-8D3F-133EE96DA147}"/>
              </a:ext>
            </a:extLst>
          </p:cNvPr>
          <p:cNvSpPr/>
          <p:nvPr/>
        </p:nvSpPr>
        <p:spPr>
          <a:xfrm>
            <a:off x="4439352" y="2482871"/>
            <a:ext cx="6656932" cy="764406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900" dirty="0">
                <a:solidFill>
                  <a:schemeClr val="tx1"/>
                </a:solidFill>
                <a:latin typeface="Raleway" pitchFamily="2" charset="0"/>
              </a:rPr>
              <a:t>Reporte de reducción de emisiones de GEI y de adaptación al cambio climático articulados con la nación.</a:t>
            </a:r>
          </a:p>
        </p:txBody>
      </p:sp>
      <p:sp>
        <p:nvSpPr>
          <p:cNvPr id="10" name="Rectángulo redondeado 10">
            <a:extLst>
              <a:ext uri="{FF2B5EF4-FFF2-40B4-BE49-F238E27FC236}">
                <a16:creationId xmlns:a16="http://schemas.microsoft.com/office/drawing/2014/main" id="{810A1917-450A-4F9C-AE52-AEA7C65E9109}"/>
              </a:ext>
            </a:extLst>
          </p:cNvPr>
          <p:cNvSpPr/>
          <p:nvPr/>
        </p:nvSpPr>
        <p:spPr>
          <a:xfrm>
            <a:off x="4439352" y="3366790"/>
            <a:ext cx="6656932" cy="570673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900" dirty="0">
                <a:solidFill>
                  <a:schemeClr val="tx1"/>
                </a:solidFill>
                <a:latin typeface="Raleway" pitchFamily="2" charset="0"/>
              </a:rPr>
              <a:t>Responsables e indicadores de seguimiento.</a:t>
            </a:r>
          </a:p>
        </p:txBody>
      </p:sp>
      <p:sp>
        <p:nvSpPr>
          <p:cNvPr id="11" name="Rectángulo redondeado 10">
            <a:extLst>
              <a:ext uri="{FF2B5EF4-FFF2-40B4-BE49-F238E27FC236}">
                <a16:creationId xmlns:a16="http://schemas.microsoft.com/office/drawing/2014/main" id="{316849EF-0950-4160-A39A-5E0D688CB152}"/>
              </a:ext>
            </a:extLst>
          </p:cNvPr>
          <p:cNvSpPr/>
          <p:nvPr/>
        </p:nvSpPr>
        <p:spPr>
          <a:xfrm>
            <a:off x="4442059" y="4097900"/>
            <a:ext cx="6622080" cy="748982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900" dirty="0">
                <a:solidFill>
                  <a:schemeClr val="tx1"/>
                </a:solidFill>
                <a:latin typeface="Raleway" pitchFamily="2" charset="0"/>
              </a:rPr>
              <a:t>Responsabilidad de actualizar el INGEI (SDA) y la ERC (IDIGER).</a:t>
            </a:r>
          </a:p>
        </p:txBody>
      </p:sp>
      <p:sp>
        <p:nvSpPr>
          <p:cNvPr id="13" name="Rectángulo redondeado 10">
            <a:extLst>
              <a:ext uri="{FF2B5EF4-FFF2-40B4-BE49-F238E27FC236}">
                <a16:creationId xmlns:a16="http://schemas.microsoft.com/office/drawing/2014/main" id="{6567D6E4-59C4-43E9-9D04-A98C10993E6C}"/>
              </a:ext>
            </a:extLst>
          </p:cNvPr>
          <p:cNvSpPr/>
          <p:nvPr/>
        </p:nvSpPr>
        <p:spPr>
          <a:xfrm>
            <a:off x="4472259" y="5013150"/>
            <a:ext cx="6611327" cy="481842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900" dirty="0">
                <a:solidFill>
                  <a:schemeClr val="tx1"/>
                </a:solidFill>
                <a:latin typeface="Raleway" pitchFamily="2" charset="0"/>
              </a:rPr>
              <a:t>*Articulación con el proceso de ajuste del PDGRD-CC.</a:t>
            </a:r>
          </a:p>
        </p:txBody>
      </p:sp>
      <p:sp>
        <p:nvSpPr>
          <p:cNvPr id="16" name="Rectángulo redondeado 10">
            <a:extLst>
              <a:ext uri="{FF2B5EF4-FFF2-40B4-BE49-F238E27FC236}">
                <a16:creationId xmlns:a16="http://schemas.microsoft.com/office/drawing/2014/main" id="{BEA42C68-FE24-4F4E-9A63-9E68A98420A0}"/>
              </a:ext>
            </a:extLst>
          </p:cNvPr>
          <p:cNvSpPr/>
          <p:nvPr/>
        </p:nvSpPr>
        <p:spPr>
          <a:xfrm>
            <a:off x="4472261" y="5662438"/>
            <a:ext cx="6611327" cy="708666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900" dirty="0">
                <a:solidFill>
                  <a:schemeClr val="tx1"/>
                </a:solidFill>
                <a:latin typeface="Raleway" pitchFamily="2" charset="0"/>
              </a:rPr>
              <a:t>* Formulación de la Política Pública de Cambio Climático del D.C.</a:t>
            </a: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2CFFB3FC-9586-48E2-910F-197CD7A403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1923" y="638762"/>
            <a:ext cx="915718" cy="915718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AC4E159D-BC63-4E1F-85A1-2E1CAFFFA50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7384" y="-96161"/>
            <a:ext cx="1338856" cy="1217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9439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363F3426-109D-4843-8C0A-02A20C2456B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19"/>
            <a:ext cx="12192000" cy="6856781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74AED671-524B-43BF-A00D-9B666F7DFF33}"/>
              </a:ext>
            </a:extLst>
          </p:cNvPr>
          <p:cNvSpPr txBox="1"/>
          <p:nvPr/>
        </p:nvSpPr>
        <p:spPr>
          <a:xfrm>
            <a:off x="3133946" y="990233"/>
            <a:ext cx="609777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6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aleway" pitchFamily="2" charset="0"/>
                <a:ea typeface="+mn-ea"/>
                <a:cs typeface="+mn-cs"/>
              </a:rPr>
              <a:t>Gracias</a:t>
            </a:r>
            <a:endParaRPr kumimoji="0" lang="es-CO" sz="6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83769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BEB3D781-3F67-4FE8-BFA2-98941CCEFD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4904" y="324292"/>
            <a:ext cx="5307096" cy="6209415"/>
          </a:xfrm>
          <a:prstGeom prst="rect">
            <a:avLst/>
          </a:prstGeom>
        </p:spPr>
      </p:pic>
      <p:sp>
        <p:nvSpPr>
          <p:cNvPr id="4" name="Google Shape;92;p13">
            <a:extLst>
              <a:ext uri="{FF2B5EF4-FFF2-40B4-BE49-F238E27FC236}">
                <a16:creationId xmlns:a16="http://schemas.microsoft.com/office/drawing/2014/main" id="{52CF67A6-EC35-49C6-AC85-D9CB400CA1A9}"/>
              </a:ext>
            </a:extLst>
          </p:cNvPr>
          <p:cNvSpPr txBox="1"/>
          <p:nvPr/>
        </p:nvSpPr>
        <p:spPr>
          <a:xfrm>
            <a:off x="354735" y="324292"/>
            <a:ext cx="6091757" cy="43851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MX" sz="2800" b="1" dirty="0">
              <a:solidFill>
                <a:prstClr val="white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MX" sz="2800" b="1" dirty="0">
              <a:solidFill>
                <a:prstClr val="white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2800" b="1" dirty="0">
                <a:solidFill>
                  <a:prstClr val="white"/>
                </a:solidFill>
                <a:latin typeface="Raleway"/>
                <a:ea typeface="Raleway"/>
                <a:cs typeface="Raleway"/>
                <a:sym typeface="Raleway"/>
              </a:rPr>
              <a:t>Objeto del Decreto</a:t>
            </a:r>
            <a:r>
              <a:rPr lang="es-MX" sz="2200" dirty="0">
                <a:solidFill>
                  <a:prstClr val="white"/>
                </a:solidFill>
                <a:latin typeface="Raleway"/>
                <a:ea typeface="Raleway"/>
                <a:cs typeface="Raleway"/>
                <a:sym typeface="Raleway"/>
              </a:rPr>
              <a:t>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MX" sz="2200" dirty="0">
              <a:solidFill>
                <a:prstClr val="white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200" i="1" dirty="0">
                <a:solidFill>
                  <a:schemeClr val="bg1"/>
                </a:solidFill>
                <a:effectLst/>
                <a:latin typeface="Raleway" pitchFamily="2" charset="0"/>
                <a:ea typeface="Times New Roman" panose="02020603050405020304" pitchFamily="18" charset="0"/>
              </a:rPr>
              <a:t>Establecer </a:t>
            </a:r>
            <a:r>
              <a:rPr lang="es-ES" sz="2200" b="1" i="1" dirty="0">
                <a:solidFill>
                  <a:schemeClr val="bg1"/>
                </a:solidFill>
                <a:effectLst/>
                <a:latin typeface="Raleway" pitchFamily="2" charset="0"/>
                <a:ea typeface="Times New Roman" panose="02020603050405020304" pitchFamily="18" charset="0"/>
              </a:rPr>
              <a:t>resultados y metas </a:t>
            </a:r>
            <a:r>
              <a:rPr lang="es-ES" sz="2200" i="1" dirty="0">
                <a:solidFill>
                  <a:schemeClr val="bg1"/>
                </a:solidFill>
                <a:effectLst/>
                <a:latin typeface="Raleway" pitchFamily="2" charset="0"/>
                <a:ea typeface="Times New Roman" panose="02020603050405020304" pitchFamily="18" charset="0"/>
              </a:rPr>
              <a:t>en el corto, mediano y largo plazo para alcanzar progresivamente </a:t>
            </a:r>
            <a:r>
              <a:rPr lang="es-ES" sz="2200" b="1" i="1" dirty="0">
                <a:solidFill>
                  <a:schemeClr val="bg1"/>
                </a:solidFill>
                <a:effectLst/>
                <a:latin typeface="Raleway" pitchFamily="2" charset="0"/>
                <a:ea typeface="Times New Roman" panose="02020603050405020304" pitchFamily="18" charset="0"/>
              </a:rPr>
              <a:t>la carbono neutralidad y la resiliencia climática, </a:t>
            </a:r>
            <a:r>
              <a:rPr lang="es-ES" sz="2200" i="1" dirty="0">
                <a:solidFill>
                  <a:schemeClr val="bg1"/>
                </a:solidFill>
                <a:effectLst/>
                <a:latin typeface="Raleway" pitchFamily="2" charset="0"/>
                <a:ea typeface="Times New Roman" panose="02020603050405020304" pitchFamily="18" charset="0"/>
              </a:rPr>
              <a:t>así como dictar otras disposiciones para la gestión del cambio climático en el Distrito Capital.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2200" b="1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Raleway" pitchFamily="2" charset="0"/>
              <a:ea typeface="Raleway"/>
              <a:cs typeface="Raleway"/>
              <a:sym typeface="Raleway"/>
            </a:endParaRPr>
          </a:p>
          <a:p>
            <a:pPr algn="ctr">
              <a:defRPr/>
            </a:pPr>
            <a:endParaRPr kumimoji="0" lang="es-MX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aleway"/>
              <a:ea typeface="Raleway"/>
              <a:cs typeface="Raleway"/>
              <a:sym typeface="Raleway"/>
            </a:endParaRPr>
          </a:p>
          <a:p>
            <a:pPr algn="ctr">
              <a:defRPr/>
            </a:pPr>
            <a:r>
              <a:rPr kumimoji="0" lang="es-MX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aleway"/>
                <a:ea typeface="Raleway"/>
                <a:cs typeface="Raleway"/>
                <a:sym typeface="Raleway"/>
              </a:rPr>
              <a:t>Este </a:t>
            </a:r>
            <a:r>
              <a:rPr lang="es-MX" sz="2400" b="1" dirty="0">
                <a:solidFill>
                  <a:prstClr val="white"/>
                </a:solidFill>
                <a:latin typeface="Raleway"/>
                <a:ea typeface="Raleway"/>
                <a:cs typeface="Raleway"/>
                <a:sym typeface="Raleway"/>
              </a:rPr>
              <a:t>Decreto se construyó a </a:t>
            </a:r>
            <a:r>
              <a:rPr lang="es-CO" sz="2400" b="1" dirty="0">
                <a:solidFill>
                  <a:prstClr val="white"/>
                </a:solidFill>
                <a:latin typeface="Raleway"/>
                <a:ea typeface="Raleway"/>
                <a:cs typeface="Raleway"/>
                <a:sym typeface="Raleway"/>
              </a:rPr>
              <a:t>partir </a:t>
            </a:r>
            <a:r>
              <a:rPr lang="es-ES" sz="2400" b="1" i="1" dirty="0">
                <a:solidFill>
                  <a:schemeClr val="bg1"/>
                </a:solidFill>
                <a:latin typeface="Raleway" pitchFamily="2" charset="0"/>
                <a:ea typeface="Raleway"/>
                <a:cs typeface="Raleway"/>
                <a:sym typeface="Raleway"/>
              </a:rPr>
              <a:t>del fundamento técnico del</a:t>
            </a:r>
            <a:r>
              <a:rPr kumimoji="0" lang="es-MX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aleway"/>
                <a:ea typeface="Raleway"/>
                <a:cs typeface="Raleway"/>
                <a:sym typeface="Raleway"/>
              </a:rPr>
              <a:t> Plan de Acción Climática (PAC), pero </a:t>
            </a:r>
            <a:r>
              <a:rPr lang="es-MX" sz="2400" b="1" u="sng" dirty="0">
                <a:solidFill>
                  <a:prstClr val="white"/>
                </a:solidFill>
                <a:latin typeface="Raleway"/>
                <a:ea typeface="Raleway"/>
                <a:cs typeface="Raleway"/>
                <a:sym typeface="Raleway"/>
              </a:rPr>
              <a:t>NO</a:t>
            </a:r>
            <a:r>
              <a:rPr lang="es-MX" sz="2400" b="1" dirty="0">
                <a:solidFill>
                  <a:prstClr val="white"/>
                </a:solidFill>
                <a:latin typeface="Raleway"/>
                <a:ea typeface="Raleway"/>
                <a:cs typeface="Raleway"/>
                <a:sym typeface="Raleway"/>
              </a:rPr>
              <a:t> lo adoptará.</a:t>
            </a:r>
            <a:endParaRPr kumimoji="0" lang="es-CO" sz="3000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7484FA6B-E1F0-44FB-AF83-25EB690ED7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641303" y="1809227"/>
            <a:ext cx="3897149" cy="3501254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F2D9A323-64D0-45D9-A857-C3DB1FB69E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94" y="186815"/>
            <a:ext cx="716432" cy="716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6242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26DA0472-A1C6-49A9-B083-CC86651FDC48}"/>
              </a:ext>
            </a:extLst>
          </p:cNvPr>
          <p:cNvSpPr txBox="1"/>
          <p:nvPr/>
        </p:nvSpPr>
        <p:spPr>
          <a:xfrm>
            <a:off x="98173" y="506036"/>
            <a:ext cx="1103828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400" b="1" dirty="0">
                <a:solidFill>
                  <a:schemeClr val="bg1"/>
                </a:solidFill>
                <a:effectLst/>
                <a:latin typeface="Raleway" pitchFamily="2" charset="0"/>
                <a:ea typeface="Times New Roman" panose="02020603050405020304" pitchFamily="18" charset="0"/>
              </a:rPr>
              <a:t>FUNDAMENTO TÉCNICO DE LAS METAS DE MITIGACIÓN DE GEI </a:t>
            </a:r>
          </a:p>
          <a:p>
            <a:pPr algn="ctr"/>
            <a:endParaRPr lang="es-ES" sz="2400" b="1" dirty="0">
              <a:solidFill>
                <a:schemeClr val="bg1"/>
              </a:solidFill>
              <a:latin typeface="Raleway" pitchFamily="2" charset="0"/>
              <a:ea typeface="Times New Roman" panose="02020603050405020304" pitchFamily="18" charset="0"/>
            </a:endParaRPr>
          </a:p>
        </p:txBody>
      </p:sp>
      <p:pic>
        <p:nvPicPr>
          <p:cNvPr id="7" name="Google Shape;519;p30">
            <a:extLst>
              <a:ext uri="{FF2B5EF4-FFF2-40B4-BE49-F238E27FC236}">
                <a16:creationId xmlns:a16="http://schemas.microsoft.com/office/drawing/2014/main" id="{7B6EB224-BDE0-4E12-A129-73628C772158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729945" y="428957"/>
            <a:ext cx="1131303" cy="985157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tángulo redondeado 10">
            <a:extLst>
              <a:ext uri="{FF2B5EF4-FFF2-40B4-BE49-F238E27FC236}">
                <a16:creationId xmlns:a16="http://schemas.microsoft.com/office/drawing/2014/main" id="{EDE1F4CF-798F-4C86-8E30-0F254B803C93}"/>
              </a:ext>
            </a:extLst>
          </p:cNvPr>
          <p:cNvSpPr/>
          <p:nvPr/>
        </p:nvSpPr>
        <p:spPr>
          <a:xfrm>
            <a:off x="504690" y="1023567"/>
            <a:ext cx="9832559" cy="1018593"/>
          </a:xfrm>
          <a:prstGeom prst="roundRect">
            <a:avLst/>
          </a:prstGeom>
          <a:solidFill>
            <a:srgbClr val="02C1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solidFill>
                <a:srgbClr val="4CAA69"/>
              </a:solidFill>
            </a:endParaRP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8A1C06B2-DF0F-402B-8DD3-D916B238A650}"/>
              </a:ext>
            </a:extLst>
          </p:cNvPr>
          <p:cNvSpPr/>
          <p:nvPr/>
        </p:nvSpPr>
        <p:spPr>
          <a:xfrm>
            <a:off x="701037" y="1150010"/>
            <a:ext cx="98325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2400" dirty="0">
                <a:solidFill>
                  <a:schemeClr val="bg1"/>
                </a:solidFill>
                <a:latin typeface="Raleway" panose="020B0604020202020204" charset="0"/>
              </a:rPr>
              <a:t>Inventario de emisiones y absorciones de Gases de Efecto Invernadero </a:t>
            </a:r>
            <a:r>
              <a:rPr lang="es-CO" sz="2400" b="1" dirty="0">
                <a:solidFill>
                  <a:schemeClr val="bg1"/>
                </a:solidFill>
                <a:latin typeface="Raleway" panose="020B0604020202020204" charset="0"/>
              </a:rPr>
              <a:t>(INGEI) </a:t>
            </a:r>
            <a:r>
              <a:rPr lang="es-CO" sz="2400" dirty="0">
                <a:solidFill>
                  <a:schemeClr val="bg1"/>
                </a:solidFill>
                <a:latin typeface="Raleway" panose="020B0604020202020204" charset="0"/>
              </a:rPr>
              <a:t>2017: </a:t>
            </a:r>
            <a:r>
              <a:rPr lang="es-CO" sz="2400" b="1" dirty="0">
                <a:solidFill>
                  <a:schemeClr val="bg1"/>
                </a:solidFill>
                <a:latin typeface="Raleway" panose="020B0604020202020204" charset="0"/>
                <a:cs typeface="Arial"/>
                <a:sym typeface="Arial"/>
              </a:rPr>
              <a:t>11’421.724 tCO2eq</a:t>
            </a: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49F39983-6375-4E34-8A07-E8C71E53CC3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10" y="2269584"/>
            <a:ext cx="7450590" cy="4179933"/>
          </a:xfrm>
          <a:prstGeom prst="rect">
            <a:avLst/>
          </a:prstGeom>
        </p:spPr>
      </p:pic>
      <p:sp>
        <p:nvSpPr>
          <p:cNvPr id="19" name="CuadroTexto 18">
            <a:extLst>
              <a:ext uri="{FF2B5EF4-FFF2-40B4-BE49-F238E27FC236}">
                <a16:creationId xmlns:a16="http://schemas.microsoft.com/office/drawing/2014/main" id="{59A9AC28-B8FF-4407-A30F-527F507E4F8F}"/>
              </a:ext>
            </a:extLst>
          </p:cNvPr>
          <p:cNvSpPr txBox="1"/>
          <p:nvPr/>
        </p:nvSpPr>
        <p:spPr>
          <a:xfrm>
            <a:off x="7467600" y="2318152"/>
            <a:ext cx="401087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>
                <a:solidFill>
                  <a:schemeClr val="bg1"/>
                </a:solidFill>
                <a:latin typeface="Raleway" panose="020B0604020202020204" charset="0"/>
              </a:rPr>
              <a:t>Metodología </a:t>
            </a:r>
          </a:p>
          <a:p>
            <a:pPr algn="ctr"/>
            <a:endParaRPr lang="es-CO" sz="2400" b="1" dirty="0">
              <a:solidFill>
                <a:schemeClr val="bg1"/>
              </a:solidFill>
              <a:latin typeface="Raleway" panose="020B0604020202020204" charset="0"/>
            </a:endParaRPr>
          </a:p>
          <a:p>
            <a:pPr algn="ctr"/>
            <a:r>
              <a:rPr lang="es-CO" sz="2400" dirty="0">
                <a:solidFill>
                  <a:schemeClr val="bg1"/>
                </a:solidFill>
                <a:latin typeface="Raleway" panose="020B0604020202020204" charset="0"/>
              </a:rPr>
              <a:t>Protocolo Global para Inventarios de Emisión de Gases de Efecto de Invernadero a Escala Comunitaria (GPC), que permitió identificar las  principales fuentes de emisión y absorción de GEI.</a:t>
            </a:r>
          </a:p>
        </p:txBody>
      </p:sp>
      <p:pic>
        <p:nvPicPr>
          <p:cNvPr id="20" name="Imagen 19">
            <a:extLst>
              <a:ext uri="{FF2B5EF4-FFF2-40B4-BE49-F238E27FC236}">
                <a16:creationId xmlns:a16="http://schemas.microsoft.com/office/drawing/2014/main" id="{9D007D23-31FF-47DC-9217-411A46B9A84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73" y="44391"/>
            <a:ext cx="912737" cy="1042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8858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D106BB0F-1485-4133-8794-77C33EC301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5880" y="1802606"/>
            <a:ext cx="9189720" cy="4981045"/>
          </a:xfrm>
          <a:prstGeom prst="rect">
            <a:avLst/>
          </a:prstGeom>
        </p:spPr>
      </p:pic>
      <p:sp>
        <p:nvSpPr>
          <p:cNvPr id="10" name="Rectángulo redondeado 10">
            <a:extLst>
              <a:ext uri="{FF2B5EF4-FFF2-40B4-BE49-F238E27FC236}">
                <a16:creationId xmlns:a16="http://schemas.microsoft.com/office/drawing/2014/main" id="{2EBB4895-C139-4F5F-AF72-E2C9F31C9751}"/>
              </a:ext>
            </a:extLst>
          </p:cNvPr>
          <p:cNvSpPr/>
          <p:nvPr/>
        </p:nvSpPr>
        <p:spPr>
          <a:xfrm>
            <a:off x="504690" y="1008328"/>
            <a:ext cx="9704536" cy="794278"/>
          </a:xfrm>
          <a:prstGeom prst="roundRect">
            <a:avLst/>
          </a:prstGeom>
          <a:solidFill>
            <a:srgbClr val="02C1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solidFill>
                <a:srgbClr val="4CAA69"/>
              </a:solidFill>
            </a:endParaRP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904764C4-4B52-4CA0-A867-6F673E927DC5}"/>
              </a:ext>
            </a:extLst>
          </p:cNvPr>
          <p:cNvSpPr/>
          <p:nvPr/>
        </p:nvSpPr>
        <p:spPr>
          <a:xfrm>
            <a:off x="517373" y="997948"/>
            <a:ext cx="9982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400" dirty="0">
                <a:solidFill>
                  <a:schemeClr val="bg1"/>
                </a:solidFill>
                <a:latin typeface="Raleway" panose="020B0604020202020204" charset="0"/>
              </a:rPr>
              <a:t>Trayectoria de emisiones en el escenario ambicioso de mitigación 2017 a 2050. </a:t>
            </a:r>
          </a:p>
        </p:txBody>
      </p:sp>
      <p:pic>
        <p:nvPicPr>
          <p:cNvPr id="12" name="Google Shape;453;p28">
            <a:extLst>
              <a:ext uri="{FF2B5EF4-FFF2-40B4-BE49-F238E27FC236}">
                <a16:creationId xmlns:a16="http://schemas.microsoft.com/office/drawing/2014/main" id="{8F325267-ABE2-415F-B75A-57D52B2F49E3}"/>
              </a:ext>
            </a:extLst>
          </p:cNvPr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8916" y="4322932"/>
            <a:ext cx="794054" cy="696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451;p28">
            <a:extLst>
              <a:ext uri="{FF2B5EF4-FFF2-40B4-BE49-F238E27FC236}">
                <a16:creationId xmlns:a16="http://schemas.microsoft.com/office/drawing/2014/main" id="{3B499FF2-46E4-40F6-8369-183A80D64F15}"/>
              </a:ext>
            </a:extLst>
          </p:cNvPr>
          <p:cNvPicPr preferRelativeResize="0"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8916" y="3559081"/>
            <a:ext cx="739536" cy="6296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191;p10">
            <a:extLst>
              <a:ext uri="{FF2B5EF4-FFF2-40B4-BE49-F238E27FC236}">
                <a16:creationId xmlns:a16="http://schemas.microsoft.com/office/drawing/2014/main" id="{0BDE74CC-FE47-4E91-858D-5D9B8825EE5B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508820" y="2564664"/>
            <a:ext cx="842782" cy="7051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519;p30">
            <a:extLst>
              <a:ext uri="{FF2B5EF4-FFF2-40B4-BE49-F238E27FC236}">
                <a16:creationId xmlns:a16="http://schemas.microsoft.com/office/drawing/2014/main" id="{E5932DA0-BD27-4AB2-A005-02B39DD1BE2A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0606253" y="488932"/>
            <a:ext cx="1131303" cy="9851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F27BD1E3-5A98-445B-A6CC-2117B6593AE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046" y="5559383"/>
            <a:ext cx="1205668" cy="1224268"/>
          </a:xfrm>
          <a:prstGeom prst="rect">
            <a:avLst/>
          </a:prstGeom>
        </p:spPr>
      </p:pic>
      <p:sp>
        <p:nvSpPr>
          <p:cNvPr id="19" name="CuadroTexto 18">
            <a:extLst>
              <a:ext uri="{FF2B5EF4-FFF2-40B4-BE49-F238E27FC236}">
                <a16:creationId xmlns:a16="http://schemas.microsoft.com/office/drawing/2014/main" id="{B2C7946A-B37B-4FC7-8569-EF0929B92176}"/>
              </a:ext>
            </a:extLst>
          </p:cNvPr>
          <p:cNvSpPr txBox="1"/>
          <p:nvPr/>
        </p:nvSpPr>
        <p:spPr>
          <a:xfrm>
            <a:off x="98173" y="506036"/>
            <a:ext cx="1103828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400" b="1" dirty="0">
                <a:solidFill>
                  <a:schemeClr val="bg1"/>
                </a:solidFill>
                <a:effectLst/>
                <a:latin typeface="Raleway" pitchFamily="2" charset="0"/>
                <a:ea typeface="Times New Roman" panose="02020603050405020304" pitchFamily="18" charset="0"/>
              </a:rPr>
              <a:t>FUNDAMENTO TÉCNICO DE LAS METAS DE MITIGACIÓN DE GEI </a:t>
            </a:r>
          </a:p>
          <a:p>
            <a:pPr algn="ctr"/>
            <a:endParaRPr lang="es-ES" sz="2400" b="1" dirty="0">
              <a:solidFill>
                <a:schemeClr val="bg1"/>
              </a:solidFill>
              <a:latin typeface="Raleway" pitchFamily="2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24925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26DA0472-A1C6-49A9-B083-CC86651FDC48}"/>
              </a:ext>
            </a:extLst>
          </p:cNvPr>
          <p:cNvSpPr txBox="1"/>
          <p:nvPr/>
        </p:nvSpPr>
        <p:spPr>
          <a:xfrm>
            <a:off x="504690" y="518830"/>
            <a:ext cx="990876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400" b="1" dirty="0">
                <a:solidFill>
                  <a:schemeClr val="bg1"/>
                </a:solidFill>
                <a:effectLst/>
                <a:latin typeface="Raleway" pitchFamily="2" charset="0"/>
                <a:ea typeface="Times New Roman" panose="02020603050405020304" pitchFamily="18" charset="0"/>
              </a:rPr>
              <a:t>METAS EN MATERIA DE MITIGACIÓN </a:t>
            </a:r>
          </a:p>
          <a:p>
            <a:pPr algn="ctr"/>
            <a:endParaRPr lang="es-ES" sz="2400" b="1" dirty="0">
              <a:solidFill>
                <a:schemeClr val="bg1"/>
              </a:solidFill>
              <a:latin typeface="Raleway" pitchFamily="2" charset="0"/>
              <a:ea typeface="Times New Roman" panose="02020603050405020304" pitchFamily="18" charset="0"/>
            </a:endParaRPr>
          </a:p>
          <a:p>
            <a:pPr algn="ctr"/>
            <a:r>
              <a:rPr lang="es-ES" sz="2400" dirty="0">
                <a:solidFill>
                  <a:schemeClr val="bg1"/>
                </a:solidFill>
                <a:effectLst/>
                <a:latin typeface="Raleway" pitchFamily="2" charset="0"/>
                <a:ea typeface="Times New Roman" panose="02020603050405020304" pitchFamily="18" charset="0"/>
              </a:rPr>
              <a:t>Las </a:t>
            </a:r>
            <a:r>
              <a:rPr lang="es-ES" sz="2400" b="1" dirty="0">
                <a:solidFill>
                  <a:schemeClr val="bg1"/>
                </a:solidFill>
                <a:effectLst/>
                <a:latin typeface="Raleway" pitchFamily="2" charset="0"/>
                <a:ea typeface="Times New Roman" panose="02020603050405020304" pitchFamily="18" charset="0"/>
              </a:rPr>
              <a:t>metas mínimas </a:t>
            </a:r>
            <a:r>
              <a:rPr lang="es-ES" sz="2400" b="1" u="sng" dirty="0">
                <a:solidFill>
                  <a:schemeClr val="bg1"/>
                </a:solidFill>
                <a:effectLst/>
                <a:latin typeface="Raleway" pitchFamily="2" charset="0"/>
                <a:ea typeface="Times New Roman" panose="02020603050405020304" pitchFamily="18" charset="0"/>
              </a:rPr>
              <a:t>generales y sectoriales</a:t>
            </a:r>
            <a:r>
              <a:rPr lang="es-ES" sz="2400" dirty="0">
                <a:solidFill>
                  <a:schemeClr val="bg1"/>
                </a:solidFill>
                <a:effectLst/>
                <a:latin typeface="Raleway" pitchFamily="2" charset="0"/>
                <a:ea typeface="Times New Roman" panose="02020603050405020304" pitchFamily="18" charset="0"/>
              </a:rPr>
              <a:t> Distritales de mitigación de GEI para lograr la carbono neutralidad a 2050 son las siguientes: </a:t>
            </a:r>
            <a:endParaRPr lang="es-CO" sz="2400" dirty="0">
              <a:solidFill>
                <a:schemeClr val="bg1"/>
              </a:solidFill>
              <a:effectLst/>
              <a:latin typeface="Raleway" pitchFamily="2" charset="0"/>
              <a:ea typeface="Times New Roman" panose="02020603050405020304" pitchFamily="18" charset="0"/>
            </a:endParaRPr>
          </a:p>
        </p:txBody>
      </p:sp>
      <p:pic>
        <p:nvPicPr>
          <p:cNvPr id="7" name="Google Shape;519;p30">
            <a:extLst>
              <a:ext uri="{FF2B5EF4-FFF2-40B4-BE49-F238E27FC236}">
                <a16:creationId xmlns:a16="http://schemas.microsoft.com/office/drawing/2014/main" id="{7B6EB224-BDE0-4E12-A129-73628C772158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398209" y="428957"/>
            <a:ext cx="1524000" cy="1303686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8" name="Marcador de contenido 3">
            <a:extLst>
              <a:ext uri="{FF2B5EF4-FFF2-40B4-BE49-F238E27FC236}">
                <a16:creationId xmlns:a16="http://schemas.microsoft.com/office/drawing/2014/main" id="{ADFACBEE-A7BA-4513-8E32-662A4A85928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76568378"/>
              </p:ext>
            </p:extLst>
          </p:nvPr>
        </p:nvGraphicFramePr>
        <p:xfrm>
          <a:off x="504690" y="2683199"/>
          <a:ext cx="10669692" cy="2773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29151">
                  <a:extLst>
                    <a:ext uri="{9D8B030D-6E8A-4147-A177-3AD203B41FA5}">
                      <a16:colId xmlns:a16="http://schemas.microsoft.com/office/drawing/2014/main" val="1951295491"/>
                    </a:ext>
                  </a:extLst>
                </a:gridCol>
                <a:gridCol w="3805695">
                  <a:extLst>
                    <a:ext uri="{9D8B030D-6E8A-4147-A177-3AD203B41FA5}">
                      <a16:colId xmlns:a16="http://schemas.microsoft.com/office/drawing/2014/main" val="3811682839"/>
                    </a:ext>
                  </a:extLst>
                </a:gridCol>
                <a:gridCol w="3456276">
                  <a:extLst>
                    <a:ext uri="{9D8B030D-6E8A-4147-A177-3AD203B41FA5}">
                      <a16:colId xmlns:a16="http://schemas.microsoft.com/office/drawing/2014/main" val="1628164277"/>
                    </a:ext>
                  </a:extLst>
                </a:gridCol>
                <a:gridCol w="1878570">
                  <a:extLst>
                    <a:ext uri="{9D8B030D-6E8A-4147-A177-3AD203B41FA5}">
                      <a16:colId xmlns:a16="http://schemas.microsoft.com/office/drawing/2014/main" val="4136365002"/>
                    </a:ext>
                  </a:extLst>
                </a:gridCol>
              </a:tblGrid>
              <a:tr h="140970">
                <a:tc rowSpan="2">
                  <a:txBody>
                    <a:bodyPr/>
                    <a:lstStyle/>
                    <a:p>
                      <a:pPr algn="ctr"/>
                      <a:r>
                        <a:rPr lang="es-ES" sz="1900" dirty="0">
                          <a:effectLst/>
                          <a:latin typeface="Raleway" pitchFamily="2" charset="0"/>
                        </a:rPr>
                        <a:t>META</a:t>
                      </a:r>
                      <a:endParaRPr lang="es-CO" sz="1900" dirty="0">
                        <a:effectLst/>
                        <a:latin typeface="Raleway" pitchFamily="2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s-ES" sz="1900" dirty="0">
                          <a:effectLst/>
                          <a:latin typeface="Raleway" pitchFamily="2" charset="0"/>
                        </a:rPr>
                        <a:t>AÑO</a:t>
                      </a:r>
                      <a:endParaRPr lang="es-CO" sz="1900" dirty="0">
                        <a:effectLst/>
                        <a:latin typeface="Raleway" pitchFamily="2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500647"/>
                  </a:ext>
                </a:extLst>
              </a:tr>
              <a:tr h="14097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900" b="1" dirty="0">
                          <a:effectLst/>
                          <a:latin typeface="Raleway" pitchFamily="2" charset="0"/>
                        </a:rPr>
                        <a:t>2024</a:t>
                      </a:r>
                      <a:endParaRPr lang="es-CO" sz="1900" b="1" dirty="0">
                        <a:effectLst/>
                        <a:latin typeface="Raleway" pitchFamily="2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900" b="1" dirty="0">
                          <a:effectLst/>
                          <a:latin typeface="Raleway" pitchFamily="2" charset="0"/>
                        </a:rPr>
                        <a:t>2030</a:t>
                      </a:r>
                      <a:endParaRPr lang="es-CO" sz="1900" b="1" dirty="0">
                        <a:effectLst/>
                        <a:latin typeface="Raleway" pitchFamily="2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900" b="1" dirty="0">
                          <a:effectLst/>
                          <a:latin typeface="Raleway" pitchFamily="2" charset="0"/>
                        </a:rPr>
                        <a:t>2050</a:t>
                      </a:r>
                      <a:endParaRPr lang="es-CO" sz="1900" b="1" dirty="0">
                        <a:effectLst/>
                        <a:latin typeface="Raleway" pitchFamily="2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853406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s-ES" sz="1900" dirty="0">
                          <a:effectLst/>
                          <a:latin typeface="Raleway" pitchFamily="2" charset="0"/>
                        </a:rPr>
                        <a:t>GENERAL</a:t>
                      </a:r>
                      <a:endParaRPr lang="es-CO" sz="1900" dirty="0">
                        <a:effectLst/>
                        <a:latin typeface="Raleway" pitchFamily="2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" sz="1800" dirty="0">
                          <a:effectLst/>
                          <a:latin typeface="Raleway" pitchFamily="2" charset="0"/>
                        </a:rPr>
                        <a:t>Emitir en Bogotá D.C. un máximo de 11.422.896 toneladas de CO</a:t>
                      </a:r>
                      <a:r>
                        <a:rPr lang="es-ES" sz="1800" baseline="-25000" dirty="0">
                          <a:effectLst/>
                          <a:latin typeface="Raleway" pitchFamily="2" charset="0"/>
                        </a:rPr>
                        <a:t>2eq</a:t>
                      </a:r>
                      <a:r>
                        <a:rPr lang="es-ES" sz="1800" dirty="0">
                          <a:effectLst/>
                          <a:latin typeface="Raleway" pitchFamily="2" charset="0"/>
                        </a:rPr>
                        <a:t>, lo que representa </a:t>
                      </a:r>
                      <a:r>
                        <a:rPr lang="es-ES" sz="1800" b="1" dirty="0">
                          <a:effectLst/>
                          <a:latin typeface="Raleway" pitchFamily="2" charset="0"/>
                        </a:rPr>
                        <a:t>reducir 15 % de las emisiones de GEI </a:t>
                      </a:r>
                      <a:r>
                        <a:rPr lang="es-ES" sz="1800" dirty="0">
                          <a:effectLst/>
                          <a:latin typeface="Raleway" pitchFamily="2" charset="0"/>
                        </a:rPr>
                        <a:t>con respecto a lo proyectado en la línea base para 2024 (13.438.701 toneladas de CO</a:t>
                      </a:r>
                      <a:r>
                        <a:rPr lang="es-ES" sz="1800" baseline="-25000" dirty="0">
                          <a:effectLst/>
                          <a:latin typeface="Raleway" pitchFamily="2" charset="0"/>
                        </a:rPr>
                        <a:t>2eq</a:t>
                      </a:r>
                      <a:r>
                        <a:rPr lang="es-ES" sz="1800" dirty="0">
                          <a:effectLst/>
                          <a:latin typeface="Raleway" pitchFamily="2" charset="0"/>
                        </a:rPr>
                        <a:t>).</a:t>
                      </a:r>
                      <a:endParaRPr lang="es-CO" sz="1800" dirty="0">
                        <a:effectLst/>
                        <a:latin typeface="Raleway" pitchFamily="2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" sz="1800" dirty="0">
                          <a:effectLst/>
                          <a:latin typeface="Raleway" pitchFamily="2" charset="0"/>
                        </a:rPr>
                        <a:t>Emitir en Bogotá D.C. un máximo de 7.723.943 toneladas de CO</a:t>
                      </a:r>
                      <a:r>
                        <a:rPr lang="es-ES" sz="1800" baseline="-25000" dirty="0">
                          <a:effectLst/>
                          <a:latin typeface="Raleway" pitchFamily="2" charset="0"/>
                        </a:rPr>
                        <a:t>2eq</a:t>
                      </a:r>
                      <a:r>
                        <a:rPr lang="es-ES" sz="1800" dirty="0">
                          <a:effectLst/>
                          <a:latin typeface="Raleway" pitchFamily="2" charset="0"/>
                        </a:rPr>
                        <a:t>, lo que representa </a:t>
                      </a:r>
                      <a:r>
                        <a:rPr lang="es-ES" sz="1800" b="1" dirty="0">
                          <a:effectLst/>
                          <a:latin typeface="Raleway" pitchFamily="2" charset="0"/>
                        </a:rPr>
                        <a:t>reducir 50 % de las emisiones de GEI </a:t>
                      </a:r>
                      <a:r>
                        <a:rPr lang="es-ES" sz="1800" dirty="0">
                          <a:effectLst/>
                          <a:latin typeface="Raleway" pitchFamily="2" charset="0"/>
                        </a:rPr>
                        <a:t>con respecto a lo proyectado en la línea base para 2030 (15.447.886 toneladas de CO</a:t>
                      </a:r>
                      <a:r>
                        <a:rPr lang="es-ES" sz="1800" baseline="-25000" dirty="0">
                          <a:effectLst/>
                          <a:latin typeface="Raleway" pitchFamily="2" charset="0"/>
                        </a:rPr>
                        <a:t>2eq</a:t>
                      </a:r>
                      <a:r>
                        <a:rPr lang="es-ES" sz="1800" dirty="0">
                          <a:effectLst/>
                          <a:latin typeface="Raleway" pitchFamily="2" charset="0"/>
                        </a:rPr>
                        <a:t>).</a:t>
                      </a:r>
                      <a:endParaRPr lang="es-CO" sz="1800" dirty="0">
                        <a:effectLst/>
                        <a:latin typeface="Raleway" pitchFamily="2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s-ES" sz="1800" dirty="0">
                          <a:effectLst/>
                          <a:latin typeface="Raleway" pitchFamily="2" charset="0"/>
                        </a:rPr>
                        <a:t>Alcanzar la </a:t>
                      </a:r>
                      <a:r>
                        <a:rPr lang="es-ES" sz="1800" b="1" dirty="0">
                          <a:effectLst/>
                          <a:latin typeface="Raleway" pitchFamily="2" charset="0"/>
                        </a:rPr>
                        <a:t>carbono neutralidad</a:t>
                      </a:r>
                      <a:r>
                        <a:rPr lang="es-ES" sz="1800" dirty="0">
                          <a:effectLst/>
                          <a:latin typeface="Raleway" pitchFamily="2" charset="0"/>
                        </a:rPr>
                        <a:t>(*).</a:t>
                      </a:r>
                      <a:endParaRPr lang="es-CO" sz="1800" dirty="0">
                        <a:effectLst/>
                        <a:latin typeface="Raleway" pitchFamily="2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70007667"/>
                  </a:ext>
                </a:extLst>
              </a:tr>
            </a:tbl>
          </a:graphicData>
        </a:graphic>
      </p:graphicFrame>
      <p:sp>
        <p:nvSpPr>
          <p:cNvPr id="10" name="CuadroTexto 9">
            <a:extLst>
              <a:ext uri="{FF2B5EF4-FFF2-40B4-BE49-F238E27FC236}">
                <a16:creationId xmlns:a16="http://schemas.microsoft.com/office/drawing/2014/main" id="{5206DF35-DCCF-49F0-A8AB-4F36E1486E35}"/>
              </a:ext>
            </a:extLst>
          </p:cNvPr>
          <p:cNvSpPr txBox="1"/>
          <p:nvPr/>
        </p:nvSpPr>
        <p:spPr>
          <a:xfrm>
            <a:off x="416926" y="5782712"/>
            <a:ext cx="1082209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1800" dirty="0">
                <a:solidFill>
                  <a:schemeClr val="bg1"/>
                </a:solidFill>
                <a:effectLst/>
                <a:latin typeface="Raleway" pitchFamily="2" charset="0"/>
                <a:ea typeface="Times New Roman" panose="02020603050405020304" pitchFamily="18" charset="0"/>
              </a:rPr>
              <a:t>(*) Según el artículo 4 de la Ley 2169 de 2021, es la equivalencia a cero entre las emisiones y absorciones antropogénicas de Gases Efecto Invernadero – GEI.</a:t>
            </a:r>
            <a:endParaRPr lang="es-CO" sz="1400" dirty="0">
              <a:solidFill>
                <a:schemeClr val="bg1"/>
              </a:solidFill>
              <a:effectLst/>
              <a:latin typeface="Raleway" pitchFamily="2" charset="0"/>
              <a:ea typeface="Times New Roman" panose="02020603050405020304" pitchFamily="18" charset="0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92D5AF1F-7798-4135-AB01-28D98B5135F3}"/>
              </a:ext>
            </a:extLst>
          </p:cNvPr>
          <p:cNvSpPr txBox="1"/>
          <p:nvPr/>
        </p:nvSpPr>
        <p:spPr>
          <a:xfrm>
            <a:off x="2392328" y="2258130"/>
            <a:ext cx="6871291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700" b="1" dirty="0">
                <a:solidFill>
                  <a:schemeClr val="bg1"/>
                </a:solidFill>
                <a:effectLst/>
                <a:latin typeface="Raleway" pitchFamily="2" charset="0"/>
                <a:ea typeface="Times New Roman" panose="02020603050405020304" pitchFamily="18" charset="0"/>
              </a:rPr>
              <a:t>Tabla 1.</a:t>
            </a:r>
            <a:r>
              <a:rPr lang="es-ES" sz="1700" dirty="0">
                <a:solidFill>
                  <a:schemeClr val="bg1"/>
                </a:solidFill>
                <a:effectLst/>
                <a:latin typeface="Raleway" pitchFamily="2" charset="0"/>
                <a:ea typeface="Times New Roman" panose="02020603050405020304" pitchFamily="18" charset="0"/>
              </a:rPr>
              <a:t> Metas Mínimas Generales</a:t>
            </a:r>
            <a:r>
              <a:rPr lang="en-US" sz="1700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</a:rPr>
              <a:t> </a:t>
            </a:r>
            <a:r>
              <a:rPr lang="es-ES" sz="1700" dirty="0">
                <a:solidFill>
                  <a:schemeClr val="bg1"/>
                </a:solidFill>
                <a:effectLst/>
                <a:latin typeface="Raleway" pitchFamily="2" charset="0"/>
                <a:ea typeface="Times New Roman" panose="02020603050405020304" pitchFamily="18" charset="0"/>
              </a:rPr>
              <a:t> de Mitigación de GEI</a:t>
            </a:r>
            <a:endParaRPr lang="es-CO" sz="1700" dirty="0">
              <a:solidFill>
                <a:schemeClr val="bg1"/>
              </a:solidFill>
              <a:effectLst/>
              <a:latin typeface="Raleway" pitchFamily="2" charset="0"/>
              <a:ea typeface="Times New Roman" panose="02020603050405020304" pitchFamily="18" charset="0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871D7E93-8370-458D-AD27-F2682F607D4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023603">
            <a:off x="1272722" y="99780"/>
            <a:ext cx="1314990" cy="1131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1244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id="{6CAD0363-D59B-4C0C-8E51-C96123B04E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747811"/>
              </p:ext>
            </p:extLst>
          </p:nvPr>
        </p:nvGraphicFramePr>
        <p:xfrm>
          <a:off x="182879" y="1175667"/>
          <a:ext cx="11826241" cy="548929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04093">
                  <a:extLst>
                    <a:ext uri="{9D8B030D-6E8A-4147-A177-3AD203B41FA5}">
                      <a16:colId xmlns:a16="http://schemas.microsoft.com/office/drawing/2014/main" val="676315078"/>
                    </a:ext>
                  </a:extLst>
                </a:gridCol>
                <a:gridCol w="2067262">
                  <a:extLst>
                    <a:ext uri="{9D8B030D-6E8A-4147-A177-3AD203B41FA5}">
                      <a16:colId xmlns:a16="http://schemas.microsoft.com/office/drawing/2014/main" val="1432060388"/>
                    </a:ext>
                  </a:extLst>
                </a:gridCol>
                <a:gridCol w="3720046">
                  <a:extLst>
                    <a:ext uri="{9D8B030D-6E8A-4147-A177-3AD203B41FA5}">
                      <a16:colId xmlns:a16="http://schemas.microsoft.com/office/drawing/2014/main" val="2248730479"/>
                    </a:ext>
                  </a:extLst>
                </a:gridCol>
                <a:gridCol w="1525459">
                  <a:extLst>
                    <a:ext uri="{9D8B030D-6E8A-4147-A177-3AD203B41FA5}">
                      <a16:colId xmlns:a16="http://schemas.microsoft.com/office/drawing/2014/main" val="1101772981"/>
                    </a:ext>
                  </a:extLst>
                </a:gridCol>
                <a:gridCol w="1321016">
                  <a:extLst>
                    <a:ext uri="{9D8B030D-6E8A-4147-A177-3AD203B41FA5}">
                      <a16:colId xmlns:a16="http://schemas.microsoft.com/office/drawing/2014/main" val="1974469208"/>
                    </a:ext>
                  </a:extLst>
                </a:gridCol>
                <a:gridCol w="1588365">
                  <a:extLst>
                    <a:ext uri="{9D8B030D-6E8A-4147-A177-3AD203B41FA5}">
                      <a16:colId xmlns:a16="http://schemas.microsoft.com/office/drawing/2014/main" val="3779804397"/>
                    </a:ext>
                  </a:extLst>
                </a:gridCol>
              </a:tblGrid>
              <a:tr h="58589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700" b="1" i="0" u="none" strike="noStrike" dirty="0">
                          <a:solidFill>
                            <a:schemeClr val="bg1"/>
                          </a:solidFill>
                          <a:effectLst/>
                          <a:latin typeface="Raleway" pitchFamily="2" charset="0"/>
                        </a:rPr>
                        <a:t>SECTOR </a:t>
                      </a: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700" b="1" i="0" u="none" strike="noStrike" dirty="0">
                          <a:solidFill>
                            <a:schemeClr val="bg1"/>
                          </a:solidFill>
                          <a:effectLst/>
                          <a:latin typeface="Raleway" pitchFamily="2" charset="0"/>
                        </a:rPr>
                        <a:t>ENTIDAD </a:t>
                      </a: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700" b="1" i="0" u="none" strike="noStrike" dirty="0">
                          <a:solidFill>
                            <a:schemeClr val="bg1"/>
                          </a:solidFill>
                          <a:effectLst/>
                          <a:latin typeface="Raleway" pitchFamily="2" charset="0"/>
                        </a:rPr>
                        <a:t>RESULTADOS</a:t>
                      </a:r>
                    </a:p>
                  </a:txBody>
                  <a:tcPr marL="0" marR="0" marT="0" marB="0"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s-ES" sz="1700" dirty="0">
                          <a:effectLst/>
                          <a:latin typeface="Raleway" pitchFamily="2" charset="0"/>
                        </a:rPr>
                        <a:t>META (toneladas de CO</a:t>
                      </a:r>
                      <a:r>
                        <a:rPr lang="es-ES" sz="1700" baseline="-25000" dirty="0">
                          <a:effectLst/>
                          <a:latin typeface="Raleway" pitchFamily="2" charset="0"/>
                        </a:rPr>
                        <a:t>2eq </a:t>
                      </a:r>
                      <a:r>
                        <a:rPr lang="es-ES" sz="1700" dirty="0">
                          <a:effectLst/>
                          <a:latin typeface="Raleway" pitchFamily="2" charset="0"/>
                        </a:rPr>
                        <a:t>máximas permitidas en Bogotá D.C) Y AÑO DE CUMPLIMIENTO</a:t>
                      </a:r>
                      <a:endParaRPr lang="es-CO" sz="1700" dirty="0">
                        <a:effectLst/>
                        <a:latin typeface="Raleway" pitchFamily="2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089496"/>
                  </a:ext>
                </a:extLst>
              </a:tr>
              <a:tr h="31785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700" dirty="0">
                          <a:effectLst/>
                          <a:latin typeface="Raleway" pitchFamily="2" charset="0"/>
                        </a:rPr>
                        <a:t>2024</a:t>
                      </a:r>
                      <a:endParaRPr lang="es-CO" sz="1700" dirty="0">
                        <a:effectLst/>
                        <a:latin typeface="Raleway" pitchFamily="2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700" dirty="0">
                          <a:effectLst/>
                          <a:latin typeface="Raleway" pitchFamily="2" charset="0"/>
                        </a:rPr>
                        <a:t>2030</a:t>
                      </a:r>
                      <a:endParaRPr lang="es-CO" sz="1700" dirty="0">
                        <a:effectLst/>
                        <a:latin typeface="Raleway" pitchFamily="2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700" dirty="0">
                          <a:effectLst/>
                          <a:latin typeface="Raleway" pitchFamily="2" charset="0"/>
                        </a:rPr>
                        <a:t>2050</a:t>
                      </a:r>
                      <a:endParaRPr lang="es-CO" sz="1700" dirty="0">
                        <a:effectLst/>
                        <a:latin typeface="Raleway" pitchFamily="2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46371683"/>
                  </a:ext>
                </a:extLst>
              </a:tr>
              <a:tr h="117178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700" b="1" i="0" u="none" strike="noStrike" dirty="0">
                          <a:solidFill>
                            <a:schemeClr val="bg1"/>
                          </a:solidFill>
                          <a:effectLst/>
                          <a:latin typeface="Raleway" pitchFamily="2" charset="0"/>
                        </a:rPr>
                        <a:t>Planeación</a:t>
                      </a:r>
                      <a:br>
                        <a:rPr lang="es-CO" sz="1700" b="1" i="0" u="none" strike="noStrike" dirty="0">
                          <a:solidFill>
                            <a:schemeClr val="bg1"/>
                          </a:solidFill>
                          <a:effectLst/>
                          <a:latin typeface="Raleway" pitchFamily="2" charset="0"/>
                        </a:rPr>
                      </a:br>
                      <a:r>
                        <a:rPr lang="es-CO" sz="1700" b="1" i="0" u="none" strike="noStrike" dirty="0">
                          <a:solidFill>
                            <a:schemeClr val="bg1"/>
                          </a:solidFill>
                          <a:effectLst/>
                          <a:latin typeface="Raleway" pitchFamily="2" charset="0"/>
                        </a:rPr>
                        <a:t>Ambiente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SDP</a:t>
                      </a:r>
                      <a:br>
                        <a:rPr lang="es-CO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</a:br>
                      <a:r>
                        <a:rPr lang="es-CO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SDA</a:t>
                      </a:r>
                    </a:p>
                    <a:p>
                      <a:pPr algn="ctr" fontAlgn="ctr"/>
                      <a:r>
                        <a:rPr lang="es-CO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SDHábitat</a:t>
                      </a:r>
                    </a:p>
                    <a:p>
                      <a:pPr algn="ctr" fontAlgn="ctr"/>
                      <a:r>
                        <a:rPr lang="es-CO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ENEL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Reducir las emisiones de gases de efecto invernadero </a:t>
                      </a:r>
                      <a:r>
                        <a:rPr lang="es-MX" sz="1700" b="1" i="0" u="sng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por uso de energía en las edificaciones de la ciudad.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700" dirty="0">
                          <a:effectLst/>
                          <a:latin typeface="Raleway" pitchFamily="2" charset="0"/>
                        </a:rPr>
                        <a:t>4.113.987,6</a:t>
                      </a:r>
                      <a:endParaRPr lang="es-CO" sz="1700" dirty="0">
                        <a:effectLst/>
                        <a:latin typeface="Raleway" pitchFamily="2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700" dirty="0">
                          <a:effectLst/>
                          <a:latin typeface="Raleway" pitchFamily="2" charset="0"/>
                        </a:rPr>
                        <a:t>3.277.433</a:t>
                      </a:r>
                      <a:endParaRPr lang="es-CO" sz="1700" dirty="0">
                        <a:effectLst/>
                        <a:latin typeface="Raleway" pitchFamily="2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700" dirty="0">
                          <a:effectLst/>
                          <a:latin typeface="Raleway" pitchFamily="2" charset="0"/>
                        </a:rPr>
                        <a:t>2.325.887,8</a:t>
                      </a:r>
                      <a:endParaRPr lang="es-CO" sz="1700" dirty="0">
                        <a:effectLst/>
                        <a:latin typeface="Raleway" pitchFamily="2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4731804"/>
                  </a:ext>
                </a:extLst>
              </a:tr>
              <a:tr h="117178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700" b="1" i="0" u="none" strike="noStrike" dirty="0">
                          <a:solidFill>
                            <a:schemeClr val="bg1"/>
                          </a:solidFill>
                          <a:effectLst/>
                          <a:latin typeface="Raleway" pitchFamily="2" charset="0"/>
                        </a:rPr>
                        <a:t>Movilidad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SD</a:t>
                      </a:r>
                    </a:p>
                    <a:p>
                      <a:pPr algn="ctr" fontAlgn="ctr"/>
                      <a:r>
                        <a:rPr lang="es-CO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Movilidad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Reducir las emisiones de gases de efecto invernadero </a:t>
                      </a:r>
                      <a:r>
                        <a:rPr lang="es-MX" sz="1700" b="1" i="0" u="sng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por uso de energía en el transporte de carga y pasajeros de la ciudad</a:t>
                      </a:r>
                      <a:r>
                        <a:rPr lang="es-MX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.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700" dirty="0">
                          <a:effectLst/>
                          <a:latin typeface="Raleway" pitchFamily="2" charset="0"/>
                        </a:rPr>
                        <a:t>5.482.965,1</a:t>
                      </a:r>
                      <a:endParaRPr lang="es-CO" sz="1700" dirty="0">
                        <a:effectLst/>
                        <a:latin typeface="Raleway" pitchFamily="2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700" dirty="0">
                          <a:effectLst/>
                          <a:latin typeface="Raleway" pitchFamily="2" charset="0"/>
                        </a:rPr>
                        <a:t>4.633.928,7</a:t>
                      </a:r>
                      <a:endParaRPr lang="es-CO" sz="1700" dirty="0">
                        <a:effectLst/>
                        <a:latin typeface="Raleway" pitchFamily="2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700" dirty="0">
                          <a:effectLst/>
                          <a:latin typeface="Raleway" pitchFamily="2" charset="0"/>
                        </a:rPr>
                        <a:t>2.050.145,5</a:t>
                      </a:r>
                      <a:endParaRPr lang="es-CO" sz="1700" dirty="0">
                        <a:effectLst/>
                        <a:latin typeface="Raleway" pitchFamily="2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04094788"/>
                  </a:ext>
                </a:extLst>
              </a:tr>
              <a:tr h="117178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700" b="1" i="0" u="none" strike="noStrike" dirty="0">
                          <a:solidFill>
                            <a:schemeClr val="bg1"/>
                          </a:solidFill>
                          <a:effectLst/>
                          <a:latin typeface="Raleway" pitchFamily="2" charset="0"/>
                        </a:rPr>
                        <a:t>Hábitat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UAESP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Reducir las emisiones de gases de efecto invernadero </a:t>
                      </a:r>
                      <a:r>
                        <a:rPr lang="es-MX" sz="1700" b="1" i="0" u="sng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por disposición y tratamiento de residuos sólidos en la ciudad.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700" dirty="0">
                          <a:effectLst/>
                          <a:latin typeface="Raleway" pitchFamily="2" charset="0"/>
                        </a:rPr>
                        <a:t>1.239.982,9</a:t>
                      </a:r>
                      <a:endParaRPr lang="es-CO" sz="1700" dirty="0">
                        <a:effectLst/>
                        <a:latin typeface="Raleway" pitchFamily="2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700" dirty="0">
                          <a:effectLst/>
                          <a:latin typeface="Raleway" pitchFamily="2" charset="0"/>
                        </a:rPr>
                        <a:t>888.041,3</a:t>
                      </a:r>
                      <a:endParaRPr lang="es-CO" sz="1700" dirty="0">
                        <a:effectLst/>
                        <a:latin typeface="Raleway" pitchFamily="2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700" dirty="0">
                          <a:effectLst/>
                          <a:latin typeface="Raleway" pitchFamily="2" charset="0"/>
                        </a:rPr>
                        <a:t>269.940,8</a:t>
                      </a:r>
                      <a:endParaRPr lang="es-CO" sz="1700" dirty="0">
                        <a:effectLst/>
                        <a:latin typeface="Raleway" pitchFamily="2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4948781"/>
                  </a:ext>
                </a:extLst>
              </a:tr>
              <a:tr h="878840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700" b="1" i="0" u="none" strike="noStrike" dirty="0">
                          <a:solidFill>
                            <a:schemeClr val="bg1"/>
                          </a:solidFill>
                          <a:effectLst/>
                          <a:latin typeface="Raleway" pitchFamily="2" charset="0"/>
                        </a:rPr>
                        <a:t>Hábitat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EAAB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Reducir las emisiones de gases de efecto invernadero </a:t>
                      </a:r>
                      <a:r>
                        <a:rPr lang="es-MX" sz="1700" b="1" i="0" u="sng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por tratamiento de aguas residuales en la ciudad.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700" dirty="0">
                          <a:effectLst/>
                          <a:latin typeface="Raleway" pitchFamily="2" charset="0"/>
                        </a:rPr>
                        <a:t>623.047,7</a:t>
                      </a:r>
                      <a:endParaRPr lang="es-CO" sz="1700" dirty="0">
                        <a:effectLst/>
                        <a:latin typeface="Raleway" pitchFamily="2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700" dirty="0">
                          <a:effectLst/>
                          <a:latin typeface="Raleway" pitchFamily="2" charset="0"/>
                        </a:rPr>
                        <a:t>322.876,0</a:t>
                      </a:r>
                      <a:endParaRPr lang="es-CO" sz="1700" dirty="0">
                        <a:effectLst/>
                        <a:latin typeface="Raleway" pitchFamily="2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700" dirty="0">
                          <a:effectLst/>
                          <a:latin typeface="Raleway" pitchFamily="2" charset="0"/>
                        </a:rPr>
                        <a:t>181.871,4</a:t>
                      </a:r>
                      <a:endParaRPr lang="es-CO" sz="1700" dirty="0">
                        <a:effectLst/>
                        <a:latin typeface="Raleway" pitchFamily="2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43305286"/>
                  </a:ext>
                </a:extLst>
              </a:tr>
            </a:tbl>
          </a:graphicData>
        </a:graphic>
      </p:graphicFrame>
      <p:sp>
        <p:nvSpPr>
          <p:cNvPr id="10" name="Google Shape;498;p30">
            <a:extLst>
              <a:ext uri="{FF2B5EF4-FFF2-40B4-BE49-F238E27FC236}">
                <a16:creationId xmlns:a16="http://schemas.microsoft.com/office/drawing/2014/main" id="{9C3FED76-FB32-47BE-AF8A-08AD3E8A4634}"/>
              </a:ext>
            </a:extLst>
          </p:cNvPr>
          <p:cNvSpPr/>
          <p:nvPr/>
        </p:nvSpPr>
        <p:spPr>
          <a:xfrm>
            <a:off x="3982190" y="105039"/>
            <a:ext cx="4227620" cy="645329"/>
          </a:xfrm>
          <a:prstGeom prst="round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s-ES" altLang="es-CO" sz="20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Metas mínimas sectoriales: </a:t>
            </a:r>
            <a:endParaRPr kumimoji="0" lang="es-CO" altLang="es-CO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7" name="Google Shape;519;p30">
            <a:extLst>
              <a:ext uri="{FF2B5EF4-FFF2-40B4-BE49-F238E27FC236}">
                <a16:creationId xmlns:a16="http://schemas.microsoft.com/office/drawing/2014/main" id="{0687D879-EA36-4D3D-A28C-FF1CBA26667F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272049" y="49071"/>
            <a:ext cx="900853" cy="757264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5B627269-109F-4FD2-8A8D-38783FE47E3C}"/>
              </a:ext>
            </a:extLst>
          </p:cNvPr>
          <p:cNvSpPr txBox="1"/>
          <p:nvPr/>
        </p:nvSpPr>
        <p:spPr>
          <a:xfrm>
            <a:off x="1828800" y="782211"/>
            <a:ext cx="769419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algn="ctr"/>
            <a:r>
              <a:rPr lang="es-CO" sz="1600" dirty="0">
                <a:solidFill>
                  <a:schemeClr val="bg1"/>
                </a:solidFill>
                <a:effectLst/>
                <a:latin typeface="Raleway" pitchFamily="2" charset="0"/>
                <a:ea typeface="Times New Roman" panose="02020603050405020304" pitchFamily="18" charset="0"/>
              </a:rPr>
              <a:t>Tabla 2</a:t>
            </a:r>
            <a:r>
              <a:rPr lang="es-CO" sz="1600" dirty="0">
                <a:solidFill>
                  <a:schemeClr val="bg1"/>
                </a:solidFill>
                <a:latin typeface="Raleway" pitchFamily="2" charset="0"/>
                <a:ea typeface="Times New Roman" panose="02020603050405020304" pitchFamily="18" charset="0"/>
              </a:rPr>
              <a:t>. </a:t>
            </a:r>
            <a:r>
              <a:rPr lang="es-CO" sz="1600" dirty="0">
                <a:solidFill>
                  <a:schemeClr val="bg1"/>
                </a:solidFill>
                <a:effectLst/>
                <a:latin typeface="Raleway" pitchFamily="2" charset="0"/>
                <a:ea typeface="Times New Roman" panose="02020603050405020304" pitchFamily="18" charset="0"/>
              </a:rPr>
              <a:t>Metas Mínimas Sectoriales de Mitigación de GEI</a:t>
            </a:r>
          </a:p>
        </p:txBody>
      </p:sp>
      <p:pic>
        <p:nvPicPr>
          <p:cNvPr id="6" name="Google Shape;191;p10">
            <a:extLst>
              <a:ext uri="{FF2B5EF4-FFF2-40B4-BE49-F238E27FC236}">
                <a16:creationId xmlns:a16="http://schemas.microsoft.com/office/drawing/2014/main" id="{DD3EB37B-CE8C-46C8-94F6-7AE2AD442F16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27273" y="2523536"/>
            <a:ext cx="590404" cy="50975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193;p10">
            <a:extLst>
              <a:ext uri="{FF2B5EF4-FFF2-40B4-BE49-F238E27FC236}">
                <a16:creationId xmlns:a16="http://schemas.microsoft.com/office/drawing/2014/main" id="{65D54619-8F8E-49D5-95AF-CA18C1CAF5BD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407482" y="3612411"/>
            <a:ext cx="590404" cy="5097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194;p10">
            <a:extLst>
              <a:ext uri="{FF2B5EF4-FFF2-40B4-BE49-F238E27FC236}">
                <a16:creationId xmlns:a16="http://schemas.microsoft.com/office/drawing/2014/main" id="{CE61F0F8-3B2B-4B94-BE93-7F00F2B706C5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407482" y="5470039"/>
            <a:ext cx="590404" cy="5097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8A798923-7CA5-4FE9-8C31-BB011AA332B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51191" y="54042"/>
            <a:ext cx="1577192" cy="12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6612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escentralizar centralizando: la reforma del Estatuto Orgánico de Bogotá -  Razón Pública">
            <a:extLst>
              <a:ext uri="{FF2B5EF4-FFF2-40B4-BE49-F238E27FC236}">
                <a16:creationId xmlns:a16="http://schemas.microsoft.com/office/drawing/2014/main" id="{AE72EFDC-7C4B-43EB-85CA-C3D0C7511F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65125"/>
            <a:ext cx="4709160" cy="6120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00D149DF-60A3-47C3-A443-906D44FB13D1}"/>
              </a:ext>
            </a:extLst>
          </p:cNvPr>
          <p:cNvSpPr txBox="1"/>
          <p:nvPr/>
        </p:nvSpPr>
        <p:spPr>
          <a:xfrm>
            <a:off x="5097500" y="782524"/>
            <a:ext cx="5676001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400" b="1" dirty="0">
                <a:solidFill>
                  <a:schemeClr val="bg1"/>
                </a:solidFill>
                <a:effectLst/>
                <a:latin typeface="Raleway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METAS EN MATERIA DE ADAPTACIÓN AL CAMBIO CLIMÁTICO. </a:t>
            </a:r>
          </a:p>
          <a:p>
            <a:pPr algn="ctr"/>
            <a:endParaRPr lang="es-ES" sz="2400" b="1" dirty="0">
              <a:solidFill>
                <a:schemeClr val="bg1"/>
              </a:solidFill>
              <a:latin typeface="Raleway" pitchFamily="2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ctr"/>
            <a:r>
              <a:rPr lang="es-ES" sz="2400" dirty="0">
                <a:solidFill>
                  <a:schemeClr val="bg1"/>
                </a:solidFill>
                <a:effectLst/>
                <a:latin typeface="Raleway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Se establece como meta general a 2050, que Bogotá D.C. </a:t>
            </a:r>
            <a:r>
              <a:rPr lang="es-ES" sz="2400" b="1" dirty="0">
                <a:solidFill>
                  <a:schemeClr val="bg1"/>
                </a:solidFill>
                <a:effectLst/>
                <a:latin typeface="Raleway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será una ciudad resiliente a las amenazas climáticas que afectan su territorio con mayor intensidad</a:t>
            </a:r>
            <a:r>
              <a:rPr lang="es-ES" sz="2400" dirty="0">
                <a:solidFill>
                  <a:schemeClr val="bg1"/>
                </a:solidFill>
                <a:effectLst/>
                <a:latin typeface="Raleway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, a partir de </a:t>
            </a:r>
            <a:r>
              <a:rPr lang="es-ES" sz="2400" b="1" dirty="0">
                <a:solidFill>
                  <a:schemeClr val="bg1"/>
                </a:solidFill>
                <a:effectLst/>
                <a:latin typeface="Raleway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acciones </a:t>
            </a:r>
            <a:r>
              <a:rPr lang="es-ES" sz="2400" dirty="0">
                <a:solidFill>
                  <a:schemeClr val="bg1"/>
                </a:solidFill>
                <a:effectLst/>
                <a:latin typeface="Raleway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que reduzcan su vulnerabilidad climática y aumenten su capacidad de adaptación. </a:t>
            </a:r>
            <a:endParaRPr lang="es-CO" sz="2400" dirty="0">
              <a:solidFill>
                <a:schemeClr val="bg1"/>
              </a:solidFill>
              <a:effectLst/>
              <a:latin typeface="Raleway" pitchFamily="2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ctr"/>
            <a:r>
              <a:rPr lang="es-ES" sz="2400" dirty="0">
                <a:solidFill>
                  <a:schemeClr val="bg1"/>
                </a:solidFill>
                <a:effectLst/>
                <a:latin typeface="Raleway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lang="es-CO" sz="2400" dirty="0">
              <a:solidFill>
                <a:schemeClr val="bg1"/>
              </a:solidFill>
              <a:effectLst/>
              <a:latin typeface="Raleway" pitchFamily="2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8" name="Google Shape;451;p28">
            <a:extLst>
              <a:ext uri="{FF2B5EF4-FFF2-40B4-BE49-F238E27FC236}">
                <a16:creationId xmlns:a16="http://schemas.microsoft.com/office/drawing/2014/main" id="{0BA2F4F6-72D2-4BE5-8235-1284C351F900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857042" y="426085"/>
            <a:ext cx="1106358" cy="86931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EE488C74-BEAF-4F80-8151-46F6C853FC0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5658">
            <a:off x="4882708" y="4898246"/>
            <a:ext cx="2126921" cy="173990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0D5951DE-CB75-44D8-BEAB-1978C1565DB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80101" y="4906360"/>
            <a:ext cx="1748428" cy="1608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6812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4E70851F-B97B-4695-959B-66E553A0A84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342" y="340241"/>
            <a:ext cx="4099140" cy="6216432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BAF07B1B-5994-4C4A-8220-6359FC4183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7681" y="64729"/>
            <a:ext cx="1449178" cy="3062177"/>
          </a:xfrm>
          <a:prstGeom prst="rect">
            <a:avLst/>
          </a:prstGeom>
        </p:spPr>
      </p:pic>
      <p:sp>
        <p:nvSpPr>
          <p:cNvPr id="6" name="Marcador de contenido 2">
            <a:extLst>
              <a:ext uri="{FF2B5EF4-FFF2-40B4-BE49-F238E27FC236}">
                <a16:creationId xmlns:a16="http://schemas.microsoft.com/office/drawing/2014/main" id="{D28B4BCB-2825-456B-BEA8-164B027030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50708" y="745897"/>
            <a:ext cx="6512979" cy="29464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s-ES" sz="2500" dirty="0">
                <a:solidFill>
                  <a:schemeClr val="bg1"/>
                </a:solidFill>
                <a:effectLst/>
                <a:latin typeface="Raleway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Las metas sectoriales de adaptación se dividen en </a:t>
            </a:r>
            <a:r>
              <a:rPr lang="es-ES" sz="2500" b="1" u="sng" dirty="0">
                <a:solidFill>
                  <a:schemeClr val="bg1"/>
                </a:solidFill>
                <a:effectLst/>
                <a:latin typeface="Raleway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metas cuantitativas y metas indicativas </a:t>
            </a:r>
            <a:r>
              <a:rPr lang="es-ES" sz="2500" dirty="0">
                <a:solidFill>
                  <a:schemeClr val="bg1"/>
                </a:solidFill>
                <a:effectLst/>
                <a:latin typeface="Raleway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y abordan las principales áreas en las que se deben implementar acciones para que el D.C. se adapte a los efectos del cambio climático:</a:t>
            </a:r>
            <a:endParaRPr lang="es-CO" sz="2500" dirty="0">
              <a:solidFill>
                <a:schemeClr val="bg1"/>
              </a:solidFill>
              <a:effectLst/>
              <a:latin typeface="Raleway" pitchFamily="2" charset="0"/>
              <a:ea typeface="Times New Roman" panose="02020603050405020304" pitchFamily="18" charset="0"/>
            </a:endParaRPr>
          </a:p>
        </p:txBody>
      </p:sp>
      <p:sp>
        <p:nvSpPr>
          <p:cNvPr id="14" name="Rectángulo redondeado 26">
            <a:extLst>
              <a:ext uri="{FF2B5EF4-FFF2-40B4-BE49-F238E27FC236}">
                <a16:creationId xmlns:a16="http://schemas.microsoft.com/office/drawing/2014/main" id="{93F41A40-83C7-4B8C-8D04-5310E0D20A9F}"/>
              </a:ext>
            </a:extLst>
          </p:cNvPr>
          <p:cNvSpPr/>
          <p:nvPr/>
        </p:nvSpPr>
        <p:spPr>
          <a:xfrm>
            <a:off x="7405993" y="5674045"/>
            <a:ext cx="2374875" cy="764680"/>
          </a:xfrm>
          <a:prstGeom prst="roundRect">
            <a:avLst/>
          </a:prstGeom>
          <a:solidFill>
            <a:srgbClr val="7BDE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67CF98C5-CBBD-44A5-83B6-AA3303B10DFD}"/>
              </a:ext>
            </a:extLst>
          </p:cNvPr>
          <p:cNvSpPr/>
          <p:nvPr/>
        </p:nvSpPr>
        <p:spPr>
          <a:xfrm>
            <a:off x="7768558" y="5712749"/>
            <a:ext cx="16192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b="1" dirty="0">
                <a:latin typeface="Raleway" panose="020B0604020202020204" charset="0"/>
                <a:ea typeface="Raleway" panose="020B0604020202020204" charset="0"/>
                <a:cs typeface="Raleway" panose="020B0604020202020204" charset="0"/>
              </a:rPr>
              <a:t>Incendios</a:t>
            </a:r>
          </a:p>
          <a:p>
            <a:r>
              <a:rPr lang="es-CO" b="1" dirty="0">
                <a:latin typeface="Raleway" panose="020B0604020202020204" charset="0"/>
                <a:ea typeface="Raleway" panose="020B0604020202020204" charset="0"/>
                <a:cs typeface="Raleway" panose="020B0604020202020204" charset="0"/>
              </a:rPr>
              <a:t>Forestales.</a:t>
            </a:r>
          </a:p>
        </p:txBody>
      </p:sp>
      <p:sp>
        <p:nvSpPr>
          <p:cNvPr id="16" name="Rectángulo redondeado 31">
            <a:extLst>
              <a:ext uri="{FF2B5EF4-FFF2-40B4-BE49-F238E27FC236}">
                <a16:creationId xmlns:a16="http://schemas.microsoft.com/office/drawing/2014/main" id="{81394A46-7690-4043-908A-B0E8E2299048}"/>
              </a:ext>
            </a:extLst>
          </p:cNvPr>
          <p:cNvSpPr/>
          <p:nvPr/>
        </p:nvSpPr>
        <p:spPr>
          <a:xfrm>
            <a:off x="8772144" y="4539658"/>
            <a:ext cx="2523564" cy="764681"/>
          </a:xfrm>
          <a:prstGeom prst="roundRect">
            <a:avLst/>
          </a:prstGeom>
          <a:solidFill>
            <a:srgbClr val="7BDE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9BEE8178-2A8A-4287-B505-CC248661DEE1}"/>
              </a:ext>
            </a:extLst>
          </p:cNvPr>
          <p:cNvSpPr/>
          <p:nvPr/>
        </p:nvSpPr>
        <p:spPr>
          <a:xfrm>
            <a:off x="8918636" y="4599814"/>
            <a:ext cx="23748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b="1" dirty="0">
                <a:latin typeface="Raleway" panose="020B0604020202020204" charset="0"/>
                <a:ea typeface="Raleway" panose="020B0604020202020204" charset="0"/>
                <a:cs typeface="Raleway" panose="020B0604020202020204" charset="0"/>
              </a:rPr>
              <a:t>Islas de calor urbanas.</a:t>
            </a:r>
          </a:p>
        </p:txBody>
      </p:sp>
      <p:pic>
        <p:nvPicPr>
          <p:cNvPr id="18" name="Imagen 17">
            <a:extLst>
              <a:ext uri="{FF2B5EF4-FFF2-40B4-BE49-F238E27FC236}">
                <a16:creationId xmlns:a16="http://schemas.microsoft.com/office/drawing/2014/main" id="{9D796169-7BA6-407D-B546-DEBFC4E8A2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0161" y="4541640"/>
            <a:ext cx="842552" cy="782471"/>
          </a:xfrm>
          <a:prstGeom prst="rect">
            <a:avLst/>
          </a:prstGeom>
        </p:spPr>
      </p:pic>
      <p:sp>
        <p:nvSpPr>
          <p:cNvPr id="19" name="Rectángulo redondeado 40">
            <a:extLst>
              <a:ext uri="{FF2B5EF4-FFF2-40B4-BE49-F238E27FC236}">
                <a16:creationId xmlns:a16="http://schemas.microsoft.com/office/drawing/2014/main" id="{6737BDF8-EDD3-47D2-8B0C-B3F0EDD31BD0}"/>
              </a:ext>
            </a:extLst>
          </p:cNvPr>
          <p:cNvSpPr/>
          <p:nvPr/>
        </p:nvSpPr>
        <p:spPr>
          <a:xfrm>
            <a:off x="5118815" y="4596323"/>
            <a:ext cx="2445436" cy="764681"/>
          </a:xfrm>
          <a:prstGeom prst="roundRect">
            <a:avLst/>
          </a:prstGeom>
          <a:solidFill>
            <a:srgbClr val="7BDE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20" name="Rectángulo 19">
            <a:extLst>
              <a:ext uri="{FF2B5EF4-FFF2-40B4-BE49-F238E27FC236}">
                <a16:creationId xmlns:a16="http://schemas.microsoft.com/office/drawing/2014/main" id="{87C39640-52CF-4B30-8581-B65353FD6D94}"/>
              </a:ext>
            </a:extLst>
          </p:cNvPr>
          <p:cNvSpPr/>
          <p:nvPr/>
        </p:nvSpPr>
        <p:spPr>
          <a:xfrm>
            <a:off x="5357735" y="4625008"/>
            <a:ext cx="18395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b="1" dirty="0">
                <a:latin typeface="Raleway" panose="020B0604020202020204" charset="0"/>
                <a:ea typeface="Raleway" panose="020B0604020202020204" charset="0"/>
                <a:cs typeface="Raleway" panose="020B0604020202020204" charset="0"/>
              </a:rPr>
              <a:t>Movimientos</a:t>
            </a:r>
          </a:p>
          <a:p>
            <a:r>
              <a:rPr lang="es-CO" b="1" dirty="0">
                <a:latin typeface="Raleway" panose="020B0604020202020204" charset="0"/>
                <a:ea typeface="Raleway" panose="020B0604020202020204" charset="0"/>
                <a:cs typeface="Raleway" panose="020B0604020202020204" charset="0"/>
              </a:rPr>
              <a:t>en masa.</a:t>
            </a:r>
          </a:p>
        </p:txBody>
      </p:sp>
      <p:pic>
        <p:nvPicPr>
          <p:cNvPr id="21" name="Imagen 20">
            <a:extLst>
              <a:ext uri="{FF2B5EF4-FFF2-40B4-BE49-F238E27FC236}">
                <a16:creationId xmlns:a16="http://schemas.microsoft.com/office/drawing/2014/main" id="{52E70ACE-F879-4765-9E9F-3C966F20D6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4436482" y="4541640"/>
            <a:ext cx="830433" cy="830433"/>
          </a:xfrm>
          <a:prstGeom prst="rect">
            <a:avLst/>
          </a:prstGeom>
        </p:spPr>
      </p:pic>
      <p:sp>
        <p:nvSpPr>
          <p:cNvPr id="22" name="Rectángulo redondeado 43">
            <a:extLst>
              <a:ext uri="{FF2B5EF4-FFF2-40B4-BE49-F238E27FC236}">
                <a16:creationId xmlns:a16="http://schemas.microsoft.com/office/drawing/2014/main" id="{484E804D-0364-47B7-B70C-0B3EA3474FCA}"/>
              </a:ext>
            </a:extLst>
          </p:cNvPr>
          <p:cNvSpPr/>
          <p:nvPr/>
        </p:nvSpPr>
        <p:spPr>
          <a:xfrm>
            <a:off x="8774288" y="3212774"/>
            <a:ext cx="2542751" cy="764681"/>
          </a:xfrm>
          <a:prstGeom prst="roundRect">
            <a:avLst/>
          </a:prstGeom>
          <a:solidFill>
            <a:srgbClr val="7BDE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23" name="Rectángulo 22">
            <a:extLst>
              <a:ext uri="{FF2B5EF4-FFF2-40B4-BE49-F238E27FC236}">
                <a16:creationId xmlns:a16="http://schemas.microsoft.com/office/drawing/2014/main" id="{18A09AD5-1C8C-42A1-8A48-530F2E7A8228}"/>
              </a:ext>
            </a:extLst>
          </p:cNvPr>
          <p:cNvSpPr/>
          <p:nvPr/>
        </p:nvSpPr>
        <p:spPr>
          <a:xfrm>
            <a:off x="8874028" y="3325193"/>
            <a:ext cx="24430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b="1" dirty="0">
                <a:latin typeface="Raleway" panose="020B0604020202020204" charset="0"/>
                <a:ea typeface="Raleway" panose="020B0604020202020204" charset="0"/>
                <a:cs typeface="Raleway" panose="020B0604020202020204" charset="0"/>
              </a:rPr>
              <a:t>Avenidas torrenciales.</a:t>
            </a:r>
          </a:p>
        </p:txBody>
      </p:sp>
      <p:sp>
        <p:nvSpPr>
          <p:cNvPr id="24" name="Rectángulo redondeado 45">
            <a:extLst>
              <a:ext uri="{FF2B5EF4-FFF2-40B4-BE49-F238E27FC236}">
                <a16:creationId xmlns:a16="http://schemas.microsoft.com/office/drawing/2014/main" id="{5B1B1CCA-3058-4F6D-93D4-F4EDE9EE434A}"/>
              </a:ext>
            </a:extLst>
          </p:cNvPr>
          <p:cNvSpPr/>
          <p:nvPr/>
        </p:nvSpPr>
        <p:spPr>
          <a:xfrm>
            <a:off x="5075611" y="3298347"/>
            <a:ext cx="2315142" cy="830433"/>
          </a:xfrm>
          <a:prstGeom prst="roundRect">
            <a:avLst/>
          </a:prstGeom>
          <a:solidFill>
            <a:srgbClr val="7BDE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25" name="Rectángulo 24">
            <a:extLst>
              <a:ext uri="{FF2B5EF4-FFF2-40B4-BE49-F238E27FC236}">
                <a16:creationId xmlns:a16="http://schemas.microsoft.com/office/drawing/2014/main" id="{C5675A63-199C-4998-8848-5C64FDE125B6}"/>
              </a:ext>
            </a:extLst>
          </p:cNvPr>
          <p:cNvSpPr/>
          <p:nvPr/>
        </p:nvSpPr>
        <p:spPr>
          <a:xfrm>
            <a:off x="5354701" y="3543263"/>
            <a:ext cx="18624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b="1" dirty="0">
                <a:latin typeface="Raleway" panose="020B0604020202020204" charset="0"/>
                <a:ea typeface="Raleway" panose="020B0604020202020204" charset="0"/>
                <a:cs typeface="Raleway" panose="020B0604020202020204" charset="0"/>
              </a:rPr>
              <a:t>Inundaciones.</a:t>
            </a:r>
          </a:p>
        </p:txBody>
      </p:sp>
      <p:pic>
        <p:nvPicPr>
          <p:cNvPr id="26" name="Imagen 25">
            <a:extLst>
              <a:ext uri="{FF2B5EF4-FFF2-40B4-BE49-F238E27FC236}">
                <a16:creationId xmlns:a16="http://schemas.microsoft.com/office/drawing/2014/main" id="{93242EF0-6AAC-4358-86AC-F254FBE6ADE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51130" y="3126906"/>
            <a:ext cx="841583" cy="805914"/>
          </a:xfrm>
          <a:prstGeom prst="rect">
            <a:avLst/>
          </a:prstGeom>
        </p:spPr>
      </p:pic>
      <p:pic>
        <p:nvPicPr>
          <p:cNvPr id="27" name="Imagen 26">
            <a:extLst>
              <a:ext uri="{FF2B5EF4-FFF2-40B4-BE49-F238E27FC236}">
                <a16:creationId xmlns:a16="http://schemas.microsoft.com/office/drawing/2014/main" id="{ED59FB5D-DD70-4B85-9564-2CCEB3FC70B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87138" y="3273993"/>
            <a:ext cx="847694" cy="830433"/>
          </a:xfrm>
          <a:prstGeom prst="rect">
            <a:avLst/>
          </a:prstGeom>
        </p:spPr>
      </p:pic>
      <p:pic>
        <p:nvPicPr>
          <p:cNvPr id="28" name="Imagen 27">
            <a:extLst>
              <a:ext uri="{FF2B5EF4-FFF2-40B4-BE49-F238E27FC236}">
                <a16:creationId xmlns:a16="http://schemas.microsoft.com/office/drawing/2014/main" id="{B51AE7B3-C877-406F-A84A-878FD79911D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33182" y="5563251"/>
            <a:ext cx="1117600" cy="993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1115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290DD26-4F38-4045-8494-3BE77235F4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5097" y="1069650"/>
            <a:ext cx="6459255" cy="205231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s-ES" sz="2300" dirty="0">
                <a:solidFill>
                  <a:schemeClr val="bg1"/>
                </a:solidFill>
                <a:effectLst/>
                <a:latin typeface="Raleway" pitchFamily="2" charset="0"/>
                <a:ea typeface="Times New Roman" panose="02020603050405020304" pitchFamily="18" charset="0"/>
              </a:rPr>
              <a:t>Las metas se identificaron a partir de los resultados de la </a:t>
            </a:r>
            <a:r>
              <a:rPr lang="es-ES" sz="2300" b="1" dirty="0">
                <a:solidFill>
                  <a:schemeClr val="bg1"/>
                </a:solidFill>
                <a:effectLst/>
                <a:latin typeface="Raleway" pitchFamily="2" charset="0"/>
                <a:ea typeface="Times New Roman" panose="02020603050405020304" pitchFamily="18" charset="0"/>
              </a:rPr>
              <a:t>Evaluación de Riesgos Climáticos </a:t>
            </a:r>
            <a:r>
              <a:rPr lang="es-ES" sz="2300" dirty="0">
                <a:solidFill>
                  <a:schemeClr val="bg1"/>
                </a:solidFill>
                <a:effectLst/>
                <a:latin typeface="Raleway" pitchFamily="2" charset="0"/>
                <a:ea typeface="Times New Roman" panose="02020603050405020304" pitchFamily="18" charset="0"/>
              </a:rPr>
              <a:t>elaborada en 2020 por el IDIGER, en la que se incluye: </a:t>
            </a:r>
            <a:endParaRPr lang="es-CO" sz="2300" dirty="0">
              <a:solidFill>
                <a:schemeClr val="bg1"/>
              </a:solidFill>
              <a:effectLst/>
              <a:latin typeface="Raleway" pitchFamily="2" charset="0"/>
              <a:ea typeface="Times New Roman" panose="02020603050405020304" pitchFamily="18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90778164-C393-41FA-8B05-93D7F09216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696" y="5646276"/>
            <a:ext cx="716432" cy="716432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BAD438BF-3577-4B75-9D6A-E22305AD3C1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33"/>
          <a:stretch/>
        </p:blipFill>
        <p:spPr>
          <a:xfrm>
            <a:off x="353437" y="1031358"/>
            <a:ext cx="4434463" cy="5483742"/>
          </a:xfrm>
          <a:prstGeom prst="rect">
            <a:avLst/>
          </a:prstGeom>
        </p:spPr>
      </p:pic>
      <p:pic>
        <p:nvPicPr>
          <p:cNvPr id="8" name="Gráfico 7">
            <a:extLst>
              <a:ext uri="{FF2B5EF4-FFF2-40B4-BE49-F238E27FC236}">
                <a16:creationId xmlns:a16="http://schemas.microsoft.com/office/drawing/2014/main" id="{58AA9CED-8334-4D16-A262-358AF65FB95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424282" y="2601037"/>
            <a:ext cx="896012" cy="728010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2C830F14-AEC8-40C2-80C9-69D5881E1A9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68539" y="2601037"/>
            <a:ext cx="767130" cy="767130"/>
          </a:xfrm>
          <a:prstGeom prst="rect">
            <a:avLst/>
          </a:prstGeom>
        </p:spPr>
      </p:pic>
      <p:sp>
        <p:nvSpPr>
          <p:cNvPr id="11" name="Rectángulo redondeado 10">
            <a:extLst>
              <a:ext uri="{FF2B5EF4-FFF2-40B4-BE49-F238E27FC236}">
                <a16:creationId xmlns:a16="http://schemas.microsoft.com/office/drawing/2014/main" id="{D793A2CF-AF1E-4456-A34F-87DF2FD4AA67}"/>
              </a:ext>
            </a:extLst>
          </p:cNvPr>
          <p:cNvSpPr/>
          <p:nvPr/>
        </p:nvSpPr>
        <p:spPr>
          <a:xfrm>
            <a:off x="5873448" y="2617903"/>
            <a:ext cx="4517330" cy="631715"/>
          </a:xfrm>
          <a:prstGeom prst="roundRect">
            <a:avLst/>
          </a:prstGeom>
          <a:solidFill>
            <a:srgbClr val="02C1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900" dirty="0">
                <a:solidFill>
                  <a:schemeClr val="bg1"/>
                </a:solidFill>
                <a:latin typeface="Raleway" pitchFamily="2" charset="0"/>
              </a:rPr>
              <a:t>Escenarios de precipitación y temperatura a 2040.</a:t>
            </a:r>
          </a:p>
        </p:txBody>
      </p:sp>
      <p:sp>
        <p:nvSpPr>
          <p:cNvPr id="12" name="Rectángulo redondeado 10">
            <a:extLst>
              <a:ext uri="{FF2B5EF4-FFF2-40B4-BE49-F238E27FC236}">
                <a16:creationId xmlns:a16="http://schemas.microsoft.com/office/drawing/2014/main" id="{FEF50992-AD7C-437F-BF44-25AAECCB9F74}"/>
              </a:ext>
            </a:extLst>
          </p:cNvPr>
          <p:cNvSpPr/>
          <p:nvPr/>
        </p:nvSpPr>
        <p:spPr>
          <a:xfrm>
            <a:off x="5151120" y="3399885"/>
            <a:ext cx="6111542" cy="934782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900" dirty="0">
                <a:solidFill>
                  <a:schemeClr val="bg1"/>
                </a:solidFill>
                <a:latin typeface="Raleway" pitchFamily="2" charset="0"/>
              </a:rPr>
              <a:t>Cálculo y análisis del Índice de Riesgo para Adaptación ante Escenarios de Cambio Climático-IRC. (Mapas).</a:t>
            </a:r>
          </a:p>
        </p:txBody>
      </p:sp>
      <p:sp>
        <p:nvSpPr>
          <p:cNvPr id="13" name="Rectángulo redondeado 10">
            <a:extLst>
              <a:ext uri="{FF2B5EF4-FFF2-40B4-BE49-F238E27FC236}">
                <a16:creationId xmlns:a16="http://schemas.microsoft.com/office/drawing/2014/main" id="{20F73E9E-1E83-42CA-B899-1056F1C2C60B}"/>
              </a:ext>
            </a:extLst>
          </p:cNvPr>
          <p:cNvSpPr/>
          <p:nvPr/>
        </p:nvSpPr>
        <p:spPr>
          <a:xfrm>
            <a:off x="5151120" y="4456433"/>
            <a:ext cx="6111542" cy="934782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900" dirty="0">
                <a:solidFill>
                  <a:schemeClr val="bg1"/>
                </a:solidFill>
                <a:latin typeface="Raleway" pitchFamily="2" charset="0"/>
              </a:rPr>
              <a:t>Análisis de impacto sobre los receptores/sectores sensibles (ecosistemas, vías, edificaciones, etc).</a:t>
            </a:r>
          </a:p>
        </p:txBody>
      </p:sp>
      <p:sp>
        <p:nvSpPr>
          <p:cNvPr id="14" name="Rectángulo redondeado 10">
            <a:extLst>
              <a:ext uri="{FF2B5EF4-FFF2-40B4-BE49-F238E27FC236}">
                <a16:creationId xmlns:a16="http://schemas.microsoft.com/office/drawing/2014/main" id="{A076AC16-A6EC-4D8D-81BE-06AEEB1690A6}"/>
              </a:ext>
            </a:extLst>
          </p:cNvPr>
          <p:cNvSpPr/>
          <p:nvPr/>
        </p:nvSpPr>
        <p:spPr>
          <a:xfrm>
            <a:off x="5151120" y="5512981"/>
            <a:ext cx="6111542" cy="934782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900" dirty="0">
                <a:solidFill>
                  <a:schemeClr val="bg1"/>
                </a:solidFill>
                <a:latin typeface="Raleway" pitchFamily="2" charset="0"/>
              </a:rPr>
              <a:t>Análisis de vulnerabilidad y capacidad de adaptación. (Resultados de la Tercera Comunicación Nacional de Cambio Climático).</a:t>
            </a:r>
          </a:p>
        </p:txBody>
      </p:sp>
      <p:pic>
        <p:nvPicPr>
          <p:cNvPr id="15" name="Google Shape;453;p28">
            <a:extLst>
              <a:ext uri="{FF2B5EF4-FFF2-40B4-BE49-F238E27FC236}">
                <a16:creationId xmlns:a16="http://schemas.microsoft.com/office/drawing/2014/main" id="{91F406FB-FDDA-4683-9F2B-1724EC9F5A7C}"/>
              </a:ext>
            </a:extLst>
          </p:cNvPr>
          <p:cNvPicPr preferRelativeResize="0"/>
          <p:nvPr/>
        </p:nvPicPr>
        <p:blipFill rotWithShape="1"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76709" y="4610381"/>
            <a:ext cx="970862" cy="9347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452;p28">
            <a:extLst>
              <a:ext uri="{FF2B5EF4-FFF2-40B4-BE49-F238E27FC236}">
                <a16:creationId xmlns:a16="http://schemas.microsoft.com/office/drawing/2014/main" id="{44C759BA-8FE3-4208-8B25-0EE6FACC7676}"/>
              </a:ext>
            </a:extLst>
          </p:cNvPr>
          <p:cNvPicPr preferRelativeResize="0"/>
          <p:nvPr/>
        </p:nvPicPr>
        <p:blipFill rotWithShape="1">
          <a:blip r:embed="rId9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37669" y="3493474"/>
            <a:ext cx="970862" cy="8004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454;p28">
            <a:extLst>
              <a:ext uri="{FF2B5EF4-FFF2-40B4-BE49-F238E27FC236}">
                <a16:creationId xmlns:a16="http://schemas.microsoft.com/office/drawing/2014/main" id="{C9E3B86E-C947-4A60-A985-889DFABD7F64}"/>
              </a:ext>
            </a:extLst>
          </p:cNvPr>
          <p:cNvPicPr preferRelativeResize="0"/>
          <p:nvPr/>
        </p:nvPicPr>
        <p:blipFill rotWithShape="1">
          <a:blip r:embed="rId10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15624" y="5733743"/>
            <a:ext cx="896012" cy="8004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451;p28">
            <a:extLst>
              <a:ext uri="{FF2B5EF4-FFF2-40B4-BE49-F238E27FC236}">
                <a16:creationId xmlns:a16="http://schemas.microsoft.com/office/drawing/2014/main" id="{C8AFE663-1224-4FF3-9FA8-9860C0EFAC4D}"/>
              </a:ext>
            </a:extLst>
          </p:cNvPr>
          <p:cNvPicPr preferRelativeResize="0"/>
          <p:nvPr/>
        </p:nvPicPr>
        <p:blipFill rotWithShape="1">
          <a:blip r:embed="rId11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25077" y="4709557"/>
            <a:ext cx="1002706" cy="79738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Imagen 24">
            <a:extLst>
              <a:ext uri="{FF2B5EF4-FFF2-40B4-BE49-F238E27FC236}">
                <a16:creationId xmlns:a16="http://schemas.microsoft.com/office/drawing/2014/main" id="{5C76E1DA-C289-40E6-A757-91682A3C5DCB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634" y="344202"/>
            <a:ext cx="1620556" cy="1311878"/>
          </a:xfrm>
          <a:prstGeom prst="rect">
            <a:avLst/>
          </a:prstGeom>
        </p:spPr>
      </p:pic>
      <p:sp>
        <p:nvSpPr>
          <p:cNvPr id="19" name="CuadroTexto 18">
            <a:extLst>
              <a:ext uri="{FF2B5EF4-FFF2-40B4-BE49-F238E27FC236}">
                <a16:creationId xmlns:a16="http://schemas.microsoft.com/office/drawing/2014/main" id="{B342CD9B-968E-44AA-976E-15E5021898CD}"/>
              </a:ext>
            </a:extLst>
          </p:cNvPr>
          <p:cNvSpPr txBox="1"/>
          <p:nvPr/>
        </p:nvSpPr>
        <p:spPr>
          <a:xfrm>
            <a:off x="683078" y="450108"/>
            <a:ext cx="1103828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400" b="1" dirty="0">
                <a:solidFill>
                  <a:schemeClr val="bg1"/>
                </a:solidFill>
                <a:effectLst/>
                <a:latin typeface="Raleway" pitchFamily="2" charset="0"/>
                <a:ea typeface="Times New Roman" panose="02020603050405020304" pitchFamily="18" charset="0"/>
              </a:rPr>
              <a:t>FUNDAMENTO TÉCNICO DE LAS METAS DE ADAPTACIÓN</a:t>
            </a:r>
          </a:p>
          <a:p>
            <a:pPr algn="ctr"/>
            <a:endParaRPr lang="es-ES" sz="2400" b="1" dirty="0">
              <a:solidFill>
                <a:schemeClr val="bg1"/>
              </a:solidFill>
              <a:latin typeface="Raleway" pitchFamily="2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069494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1_Tema de Office">
  <a:themeElements>
    <a:clrScheme name="Azul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tretch>
            <a:fillRect l="2126" r="2126"/>
          </a:stretch>
        </a:blipFill>
        <a:effectLst/>
      </a:spPr>
      <a:bodyPr/>
      <a:lstStyle>
        <a:defPPr algn="l">
          <a:defRPr dirty="0"/>
        </a:defPPr>
      </a:lstStyle>
      <a:style>
        <a:lnRef idx="1">
          <a:schemeClr val="lt1">
            <a:hueOff val="0"/>
            <a:satOff val="0"/>
            <a:lumOff val="0"/>
            <a:alphaOff val="0"/>
          </a:schemeClr>
        </a:lnRef>
        <a:fillRef idx="1">
          <a:scrgbClr r="0" g="0" b="0"/>
        </a:fillRef>
        <a:effectRef idx="1">
          <a:schemeClr val="accent1">
            <a:tint val="50000"/>
            <a:hueOff val="0"/>
            <a:satOff val="0"/>
            <a:lumOff val="0"/>
            <a:alphaOff val="0"/>
          </a:schemeClr>
        </a:effectRef>
        <a:fontRef idx="minor">
          <a:schemeClr val="lt1">
            <a:hueOff val="0"/>
            <a:satOff val="0"/>
            <a:lumOff val="0"/>
            <a:alphaOff val="0"/>
          </a:schemeClr>
        </a:fontRef>
      </a:style>
    </a:spDef>
  </a:objectDefaults>
  <a:extraClrSchemeLst/>
  <a:extLst>
    <a:ext uri="{05A4C25C-085E-4340-85A3-A5531E510DB2}">
      <thm15:themeFamily xmlns:thm15="http://schemas.microsoft.com/office/thememl/2012/main" name="PPT CONCEJO FINAL 12112020" id="{8CE69CD5-E737-A14F-8F14-986830145C17}" vid="{61ABC40F-8BC9-294C-B29D-BE251B5BB85C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563</TotalTime>
  <Words>1459</Words>
  <Application>Microsoft Office PowerPoint</Application>
  <PresentationFormat>Panorámica</PresentationFormat>
  <Paragraphs>248</Paragraphs>
  <Slides>16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Raleway</vt:lpstr>
      <vt:lpstr>1_Tema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Alejandra Cifuentes</dc:creator>
  <cp:lastModifiedBy>Alejandra Cifuentes</cp:lastModifiedBy>
  <cp:revision>5</cp:revision>
  <dcterms:created xsi:type="dcterms:W3CDTF">2022-03-10T16:22:02Z</dcterms:created>
  <dcterms:modified xsi:type="dcterms:W3CDTF">2022-03-15T15:11:04Z</dcterms:modified>
</cp:coreProperties>
</file>